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6"/>
  </p:notesMasterIdLst>
  <p:sldIdLst>
    <p:sldId id="269" r:id="rId2"/>
    <p:sldId id="271" r:id="rId3"/>
    <p:sldId id="272" r:id="rId4"/>
    <p:sldId id="273" r:id="rId5"/>
    <p:sldId id="285" r:id="rId6"/>
    <p:sldId id="284" r:id="rId7"/>
    <p:sldId id="287" r:id="rId8"/>
    <p:sldId id="288" r:id="rId9"/>
    <p:sldId id="277" r:id="rId10"/>
    <p:sldId id="274" r:id="rId11"/>
    <p:sldId id="275" r:id="rId12"/>
    <p:sldId id="278" r:id="rId13"/>
    <p:sldId id="290" r:id="rId14"/>
    <p:sldId id="2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797"/>
    <a:srgbClr val="096BB2"/>
    <a:srgbClr val="D6C5B1"/>
    <a:srgbClr val="F6F6F8"/>
    <a:srgbClr val="F6F5FA"/>
    <a:srgbClr val="CFB76F"/>
    <a:srgbClr val="D8C078"/>
    <a:srgbClr val="65131F"/>
    <a:srgbClr val="221E1F"/>
    <a:srgbClr val="761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268B0-1F16-4359-80E6-35C489EDCA8F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3840E-FE87-4552-BC5C-3E2FBF71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2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21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7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561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9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42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99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9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6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0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8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33AAA-235D-4CD5-89A5-1AD3DB95BF2A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B45095-F2E7-4DE4-8D84-A91ADE3FE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7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86.ru/" TargetMode="External"/><Relationship Id="rId2" Type="http://schemas.openxmlformats.org/officeDocument/2006/relationships/hyperlink" Target="https://att.iro86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D78027F-3756-4120-A122-9F6BA8DE42E7}"/>
              </a:ext>
            </a:extLst>
          </p:cNvPr>
          <p:cNvSpPr/>
          <p:nvPr/>
        </p:nvSpPr>
        <p:spPr>
          <a:xfrm>
            <a:off x="5384801" y="5672007"/>
            <a:ext cx="655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Верхотурцева Ирина Владимировна</a:t>
            </a:r>
          </a:p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 по учебно-методической работе </a:t>
            </a:r>
          </a:p>
          <a:p>
            <a:pPr algn="r"/>
            <a:r>
              <a:rPr lang="ru-RU" dirty="0">
                <a:solidFill>
                  <a:srgbClr val="225797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АУ ДПО ХМАО-Югры «Институт развития образования»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4694" y="1921206"/>
            <a:ext cx="991905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НОВЫЙ ПОРЯДОК ПРОВЕДЕНИЯ АТТЕСТАЦИИ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04345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738" y="616190"/>
            <a:ext cx="11290300" cy="3525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b="1" dirty="0"/>
              <a:t>4. Создание распорядительных актов об установлении квалификационных категорий</a:t>
            </a:r>
            <a:endParaRPr lang="ru-RU" sz="2200" dirty="0"/>
          </a:p>
          <a:p>
            <a:pPr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200" dirty="0"/>
              <a:t>На основании решений аттестационных комиссий о результатах аттестации педагогических работников издается распорядительный акт об установлении педагогическим работникам первой квалификационной категории, высшей квалификационной категории со дня вынесения решения аттестационной комиссией, которые размещаются на официальных сайтах указанных органов в сети «Интернет».</a:t>
            </a:r>
          </a:p>
          <a:p>
            <a:pPr lvl="0" indent="53340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2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653" y="88739"/>
            <a:ext cx="11391900" cy="6820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Какие изменения в порядке аттестации предусмотрены </a:t>
            </a:r>
            <a:r>
              <a:rPr lang="ru-RU" sz="2000" b="1" i="1" dirty="0">
                <a:solidFill>
                  <a:srgbClr val="000000"/>
                </a:solidFill>
              </a:rPr>
              <a:t>приказом </a:t>
            </a:r>
            <a:r>
              <a:rPr lang="ru-RU" sz="2000" b="1" i="1" dirty="0" err="1">
                <a:solidFill>
                  <a:srgbClr val="000000"/>
                </a:solidFill>
              </a:rPr>
              <a:t>Минпросвещения</a:t>
            </a:r>
            <a:r>
              <a:rPr lang="ru-RU" sz="2000" b="1" i="1" dirty="0">
                <a:solidFill>
                  <a:srgbClr val="000000"/>
                </a:solidFill>
              </a:rPr>
              <a:t> России от 24.03.2023 № 196 «Об утверждении Порядка проведения аттестации педагогических работников организаций, осуществляющих образовательную деятельность»?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endParaRPr lang="ru-RU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квалификационные категории будут присваиваться бессрочно;</a:t>
            </a:r>
          </a:p>
          <a:p>
            <a:pPr indent="444500" algn="just">
              <a:lnSpc>
                <a:spcPct val="107000"/>
              </a:lnSpc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чтобы подать на высшую категорию не нужно ждать 2 лет после присвоения первой, но показатели профессиональной деятельности, должны соответствовать высшей квалификационной категории </a:t>
            </a:r>
            <a:r>
              <a:rPr lang="ru-RU" sz="2000" dirty="0"/>
              <a:t>(п.36 приказа Министерства просвещения Российской Федерации от 24 марта 2023 года № 196)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подать заявление на высшую квалификационную категорию по занимаемой должности можно при наличии первой квалификационной категории по любой должности;</a:t>
            </a: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работники, имеющие государственные награды, почетные звания, ведомственные знаки отличия и иные награды, полученные за достижения в педагогической деятельности, либо являются призерами профессиональных конкурсов, соответствующих направлениям их деятельности, проходят аттестацию без всестороннего анализа профессиональной деятельности, на основе сведений, подтверждающих наличие указанных </a:t>
            </a:r>
            <a:r>
              <a:rPr lang="ru-RU" sz="2000">
                <a:ea typeface="Calibri" panose="020F0502020204030204" pitchFamily="34" charset="0"/>
                <a:cs typeface="Times New Roman" panose="02020603050405020304" pitchFamily="18" charset="0"/>
              </a:rPr>
              <a:t>выше наград;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ct val="107000"/>
              </a:lnSpc>
              <a:spcAft>
                <a:spcPts val="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введены новые квалификационные категории - «педагог-методист» и «педагог-наставник»;</a:t>
            </a:r>
          </a:p>
          <a:p>
            <a:pPr indent="444500" algn="just">
              <a:lnSpc>
                <a:spcPct val="107000"/>
              </a:lnSpc>
              <a:spcAft>
                <a:spcPts val="800"/>
              </a:spcAft>
              <a:tabLst>
                <a:tab pos="539750" algn="l"/>
              </a:tabLs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- сведения об установленной квалификационной категории вносятся работодателем в трудовую книжку.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6902" y="604420"/>
            <a:ext cx="11099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a typeface="Times New Roman" panose="02020603050405020304" pitchFamily="18" charset="0"/>
              </a:rPr>
              <a:t>Квалификационных категорий «педагог-методист», «педагог-наставник»</a:t>
            </a:r>
          </a:p>
          <a:p>
            <a:pPr algn="ctr"/>
            <a:endParaRPr lang="ru-RU" sz="2400" b="1" dirty="0">
              <a:ea typeface="Times New Roman" panose="02020603050405020304" pitchFamily="18" charset="0"/>
            </a:endParaRPr>
          </a:p>
          <a:p>
            <a:pPr algn="just"/>
            <a:r>
              <a:rPr lang="ru-RU" sz="2400" dirty="0"/>
              <a:t>     1. Аттестация в целях установления квалификационной категории «педагог-методист» или «педагог-наставник» проводится по желанию педагогических работников. К указанной аттестации допускаются педагогические работники, имеющие высшую квалификационную категорию.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ea typeface="Times New Roman" panose="02020603050405020304" pitchFamily="18" charset="0"/>
            </a:endParaRPr>
          </a:p>
          <a:p>
            <a:pPr indent="355600" algn="just"/>
            <a:r>
              <a:rPr lang="ru-RU" sz="2400" dirty="0"/>
              <a:t>2. К заявлению в аттестационную комиссию прилагается ходатайство работодателя в аттестационную комиссию, характеризующее деятельность педагогического работника, направленную на совершенствование методической работы или наставничества непосредственно в образовательной организации. Ходатайство работодателя формируется на основе решения педагогического совета образовательной организации.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369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90817"/>
              </p:ext>
            </p:extLst>
          </p:nvPr>
        </p:nvGraphicFramePr>
        <p:xfrm>
          <a:off x="677863" y="2160588"/>
          <a:ext cx="85963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073769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6884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236538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81671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29852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67379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672506323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93929"/>
              </p:ext>
            </p:extLst>
          </p:nvPr>
        </p:nvGraphicFramePr>
        <p:xfrm>
          <a:off x="444500" y="609600"/>
          <a:ext cx="11315700" cy="578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0">
                  <a:extLst>
                    <a:ext uri="{9D8B030D-6E8A-4147-A177-3AD203B41FA5}">
                      <a16:colId xmlns:a16="http://schemas.microsoft.com/office/drawing/2014/main" val="1469035859"/>
                    </a:ext>
                  </a:extLst>
                </a:gridCol>
              </a:tblGrid>
              <a:tr h="55033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/>
                        <a:t>Квалификационная категория «педагог-методист» 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14686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руководство методическим объединением педагогических работников образовательной организации и активного участия в методической работе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75626"/>
                  </a:ext>
                </a:extLst>
              </a:tr>
              <a:tr h="1237996">
                <a:tc>
                  <a:txBody>
                    <a:bodyPr/>
                    <a:lstStyle/>
                    <a:p>
                      <a:pPr indent="355600" algn="ctr">
                        <a:tabLst>
                          <a:tab pos="622300" algn="l"/>
                        </a:tabLst>
                      </a:pPr>
                      <a:r>
                        <a:rPr lang="ru-RU" sz="2200" dirty="0"/>
                        <a:t>руководство разработкой программно-методического сопровождения образовательного процесса, в том числе методического сопровождения реализации инновационных образовательных программ и проектов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836783"/>
                  </a:ext>
                </a:extLst>
              </a:tr>
              <a:tr h="845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методическая поддержка педагогических работников образовательной организации при подготовке к участию в профессиональных конкурсах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48829"/>
                  </a:ext>
                </a:extLst>
              </a:tr>
              <a:tr h="95230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участие в методической поддержке (сопровождении) педагогических работников образовательной организации, направленной на их профессиональное развитие, преодоление профессиональных дефицитов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528201"/>
                  </a:ext>
                </a:extLst>
              </a:tr>
              <a:tr h="66661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передача опыта по применению в образовательной организации авторских учебных и/или учебно-методических разработок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52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6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566220"/>
              </p:ext>
            </p:extLst>
          </p:nvPr>
        </p:nvGraphicFramePr>
        <p:xfrm>
          <a:off x="677863" y="2160588"/>
          <a:ext cx="859631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6313">
                  <a:extLst>
                    <a:ext uri="{9D8B030D-6E8A-4147-A177-3AD203B41FA5}">
                      <a16:colId xmlns:a16="http://schemas.microsoft.com/office/drawing/2014/main" val="294085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73347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11230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09780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9465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4033412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25067"/>
              </p:ext>
            </p:extLst>
          </p:nvPr>
        </p:nvGraphicFramePr>
        <p:xfrm>
          <a:off x="475248" y="609600"/>
          <a:ext cx="11137900" cy="519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7900">
                  <a:extLst>
                    <a:ext uri="{9D8B030D-6E8A-4147-A177-3AD203B41FA5}">
                      <a16:colId xmlns:a16="http://schemas.microsoft.com/office/drawing/2014/main" val="3100744229"/>
                    </a:ext>
                  </a:extLst>
                </a:gridCol>
              </a:tblGrid>
              <a:tr h="5231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Квалификационная категория </a:t>
                      </a:r>
                      <a:r>
                        <a:rPr lang="ru-RU" sz="2400" b="1" dirty="0"/>
                        <a:t>«педагог-наставник»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35452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руководство практической подготовкой студентов, обучающихся по образовательным программам среднего профессионального образования и (или) образовательным программам высшего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02485"/>
                  </a:ext>
                </a:extLst>
              </a:tr>
              <a:tr h="128993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наставничество в отношении педагогических работников образовательной организации, активное сопровождение их профессионального развития</a:t>
                      </a:r>
                      <a:br>
                        <a:rPr lang="ru-RU" sz="2400" dirty="0"/>
                      </a:br>
                      <a:r>
                        <a:rPr lang="ru-RU" sz="2400" dirty="0"/>
                        <a:t>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75573"/>
                  </a:ext>
                </a:extLst>
              </a:tr>
              <a:tr h="11895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содействие в подготовке педагогических работников, в том числе из числа молодых специалистов, к участию в конкурсах профессионального (педагогического) мастерства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806628"/>
                  </a:ext>
                </a:extLst>
              </a:tr>
              <a:tr h="9029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распространение авторских подходов и методических разработок в области наставнической деятельности в образовательной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148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45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0640" y="363256"/>
            <a:ext cx="10738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u-RU" sz="1000" dirty="0">
              <a:latin typeface="Calibri" panose="020F0502020204030204" pitchFamily="34" charset="0"/>
            </a:endParaRPr>
          </a:p>
          <a:p>
            <a:pPr algn="ctr"/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</a:rPr>
              <a:t>НОВЫЙ ПОРЯДОК ПРОВЕДЕНИЯ АТТЕСТАЦИИ ПЕДАГОГИЧЕСКИХ РАБОТНИКОВ С 1 СЕНТЯБРЯ 2023 ГОДА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800" y="1502030"/>
            <a:ext cx="80899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just"/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С 1 сентября 2023 года вступает в силу новый Порядок проведения аттестации педагогических работников организаций, осуществляющих образовательную деятельность, утвержденный 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приказом </a:t>
            </a:r>
            <a:r>
              <a:rPr lang="ru-RU" sz="22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 России от 24.03.2023          № 196 «Об утверждении Порядка проведения аттестации педагогических работников организаций, осуществляющих образовательную деятельность». </a:t>
            </a:r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Данный приказ действует до 31 августа 2029 года.</a:t>
            </a:r>
          </a:p>
          <a:p>
            <a:pPr indent="533400" algn="just"/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</a:rPr>
              <a:t>Квалификационные категории, установленные педагогическим работникам организаций, осуществляющих образовательную деятельность, до вступления в силу настоящего приказа, сохраняются в течение срока, на который они были установлены.	</a:t>
            </a:r>
          </a:p>
          <a:p>
            <a:pPr indent="533400" algn="just"/>
            <a:endParaRPr lang="ru-RU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46" y="1607165"/>
            <a:ext cx="3054230" cy="437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9175" y="567164"/>
            <a:ext cx="11135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 новой системе аттестация будет двух видов: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646360"/>
              </p:ext>
            </p:extLst>
          </p:nvPr>
        </p:nvGraphicFramePr>
        <p:xfrm>
          <a:off x="528180" y="1161450"/>
          <a:ext cx="11246632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316">
                  <a:extLst>
                    <a:ext uri="{9D8B030D-6E8A-4147-A177-3AD203B41FA5}">
                      <a16:colId xmlns:a16="http://schemas.microsoft.com/office/drawing/2014/main" val="3732334703"/>
                    </a:ext>
                  </a:extLst>
                </a:gridCol>
                <a:gridCol w="5623316">
                  <a:extLst>
                    <a:ext uri="{9D8B030D-6E8A-4147-A177-3AD203B41FA5}">
                      <a16:colId xmlns:a16="http://schemas.microsoft.com/office/drawing/2014/main" val="2729754004"/>
                    </a:ext>
                  </a:extLst>
                </a:gridCol>
              </a:tblGrid>
              <a:tr h="84836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ОБЯЗАТЕЛЬНАЯ</a:t>
                      </a:r>
                    </a:p>
                    <a:p>
                      <a:pPr algn="ctr"/>
                      <a:r>
                        <a:rPr lang="ru-RU" dirty="0"/>
                        <a:t>- СООТВЕТСТВИЕ ЗАНИМАЕМОЙ ДОЛЖНОСТИ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ДОБРОВОЛЬНАЯ – </a:t>
                      </a:r>
                    </a:p>
                    <a:p>
                      <a:pPr algn="ctr"/>
                      <a:r>
                        <a:rPr lang="ru-RU" dirty="0"/>
                        <a:t>АТТЕСТАЦИЯ НА ПЕРВУЮ ИЛИ ВЫСШУЮ КВАЛИФИКАЦИОННЫЕ КАТЕГОРИИ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39696"/>
                  </a:ext>
                </a:extLst>
              </a:tr>
              <a:tr h="3429479">
                <a:tc>
                  <a:txBody>
                    <a:bodyPr/>
                    <a:lstStyle/>
                    <a:p>
                      <a:pPr marL="0" indent="533400" algn="just"/>
                      <a:r>
                        <a:rPr lang="ru-RU" sz="2000" dirty="0"/>
                        <a:t>Аттестация педагогических работников в</a:t>
                      </a:r>
                      <a:r>
                        <a:rPr lang="ru-RU" sz="2000" baseline="0" dirty="0"/>
                        <a:t> целях подтверждения</a:t>
                      </a:r>
                      <a:r>
                        <a:rPr lang="ru-RU" sz="2000" dirty="0"/>
                        <a:t> соответствия занимаемой должности проводится один раз в 5 лет на основе оценки их профессиональной деятельности аттестационны</a:t>
                      </a:r>
                      <a:r>
                        <a:rPr lang="ru-RU" sz="2000" baseline="0" dirty="0"/>
                        <a:t>ми </a:t>
                      </a:r>
                      <a:r>
                        <a:rPr lang="ru-RU" sz="2000" dirty="0"/>
                        <a:t>комиссиями, самостоятельно формируемыми</a:t>
                      </a:r>
                      <a:r>
                        <a:rPr lang="ru-RU" sz="2000" baseline="0" dirty="0"/>
                        <a:t> организациями</a:t>
                      </a:r>
                      <a:r>
                        <a:rPr lang="ru-RU" sz="2000" dirty="0"/>
                        <a:t>. Аттестационная комиссия состоит не менее чем из 5 человек.</a:t>
                      </a:r>
                      <a:r>
                        <a:rPr lang="ru-RU" sz="2000" baseline="0" dirty="0"/>
                        <a:t> Р</a:t>
                      </a:r>
                      <a:r>
                        <a:rPr lang="ru-RU" sz="2000" dirty="0"/>
                        <a:t>уководитель организации в состав аттестационной комисси</a:t>
                      </a:r>
                      <a:r>
                        <a:rPr lang="ru-RU" sz="2000" baseline="0" dirty="0"/>
                        <a:t>и организации</a:t>
                      </a:r>
                      <a:r>
                        <a:rPr lang="ru-RU" sz="2000" dirty="0"/>
                        <a:t> не входит.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445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Аттестация педагогических работников в целях установления первой или высшей квалификационной категории проводится по их желанию. Аттестация в целях установления квалификационных категорий педагогическим работникам организаций, находящихся в ведении субъектов Российской Федерации</a:t>
                      </a:r>
                      <a:r>
                        <a:rPr lang="ru-RU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будет осуществлять аттестационными комиссиями, формируемыми уполномоченными органами государственной власти субъектов Российской федерации. В состав комиссии входит не менее 7 человек.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70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512" y="505375"/>
            <a:ext cx="1145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2000" dirty="0">
                <a:ea typeface="Calibri" panose="020F0502020204030204" pitchFamily="34" charset="0"/>
              </a:rPr>
              <a:t>Процедура аттестации на присвоении квалификационных категории, как и ранее, будет осуществляться согласно следующим этапам:</a:t>
            </a:r>
          </a:p>
          <a:p>
            <a:pPr indent="444500" algn="just"/>
            <a:endParaRPr lang="ru-RU" sz="2000" dirty="0">
              <a:ea typeface="Calibri" panose="020F0502020204030204" pitchFamily="34" charset="0"/>
            </a:endParaRPr>
          </a:p>
          <a:p>
            <a:endParaRPr lang="ru-RU" sz="1000" dirty="0">
              <a:ea typeface="Calibri" panose="020F0502020204030204" pitchFamily="34" charset="0"/>
            </a:endParaRPr>
          </a:p>
          <a:p>
            <a:pPr marL="457200" indent="-457200" algn="ctr">
              <a:buAutoNum type="arabicPeriod"/>
            </a:pPr>
            <a:r>
              <a:rPr lang="ru-RU" sz="2000" b="1" dirty="0">
                <a:ea typeface="Calibri" panose="020F0502020204030204" pitchFamily="34" charset="0"/>
              </a:rPr>
              <a:t>Подача заявления в аттестационную комиссию </a:t>
            </a:r>
          </a:p>
          <a:p>
            <a:pPr indent="355600" algn="just"/>
            <a:r>
              <a:rPr lang="ru-RU" sz="2000" dirty="0"/>
              <a:t>Заявления подаются непосредственно в аттестационную комиссию, либо направляются в адрес аттестационной комиссии по почте письмом с уведомлением о вручении или с уведомлением в форме электронного документа с использованием информационно-телекоммуникационных сетей общего пользования, в том числе сети «Интернет», либо посредством федеральной государственной информационной системы «Единый портал государственных и муниципальных услуг (функций)» (далее – ЕПГУ) либо региональных порталов государственных и муниципальных услуг, интегрированных с ЕПГУ (далее – заявление в аттестационную комиссию). В автономном округе заявления принимаются на Аттестационном портале педагогов ХМАО </a:t>
            </a:r>
            <a:r>
              <a:rPr lang="ru-RU" sz="2000" b="1" u="sng" dirty="0">
                <a:hlinkClick r:id="rId2"/>
              </a:rPr>
              <a:t>https://att.iro86.ru/</a:t>
            </a:r>
            <a:r>
              <a:rPr lang="ru-RU" sz="2000" b="1" dirty="0"/>
              <a:t>, </a:t>
            </a:r>
            <a:r>
              <a:rPr lang="ru-RU" sz="2000" dirty="0"/>
              <a:t>сайте Института развития образования </a:t>
            </a:r>
            <a:r>
              <a:rPr lang="en-US" sz="2000" b="1" dirty="0">
                <a:hlinkClick r:id="rId3"/>
              </a:rPr>
              <a:t>https://iro86.ru/</a:t>
            </a:r>
            <a:r>
              <a:rPr lang="ru-RU" sz="2000" dirty="0"/>
              <a:t>.</a:t>
            </a:r>
          </a:p>
          <a:p>
            <a:pPr algn="just"/>
            <a:endParaRPr lang="ru-RU" sz="1000" dirty="0"/>
          </a:p>
          <a:p>
            <a:pPr algn="ctr"/>
            <a:endParaRPr lang="ru-RU" sz="20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7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57" y="208227"/>
            <a:ext cx="9599861" cy="6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5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5" y="534285"/>
            <a:ext cx="11418436" cy="57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5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769644"/>
              </p:ext>
            </p:extLst>
          </p:nvPr>
        </p:nvGraphicFramePr>
        <p:xfrm>
          <a:off x="677863" y="2160588"/>
          <a:ext cx="85963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63644327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360270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52724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67509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26188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34215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1970733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85686462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28046"/>
              </p:ext>
            </p:extLst>
          </p:nvPr>
        </p:nvGraphicFramePr>
        <p:xfrm>
          <a:off x="563182" y="1037351"/>
          <a:ext cx="11206049" cy="5554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4074">
                  <a:extLst>
                    <a:ext uri="{9D8B030D-6E8A-4147-A177-3AD203B41FA5}">
                      <a16:colId xmlns:a16="http://schemas.microsoft.com/office/drawing/2014/main" val="1091373033"/>
                    </a:ext>
                  </a:extLst>
                </a:gridCol>
                <a:gridCol w="5621975">
                  <a:extLst>
                    <a:ext uri="{9D8B030D-6E8A-4147-A177-3AD203B41FA5}">
                      <a16:colId xmlns:a16="http://schemas.microsoft.com/office/drawing/2014/main" val="3895727447"/>
                    </a:ext>
                  </a:extLst>
                </a:gridCol>
              </a:tblGrid>
              <a:tr h="7224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ПЕРВАЯ КВАЛИФИКАЦИОННАЯ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ВЫСШАЯ КВАЛИФИКАЦИОННАЯ КАТЕГОРИЯ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500516"/>
                  </a:ext>
                </a:extLst>
              </a:tr>
              <a:tr h="1757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стабильные положительные результаты освоения обучающимися образовательных программ, в том числе в области искусств, физической культуры и спорта, по итогам мониторингов и иных форм контроля, проводимых организацией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достижение обучающимися положительной динамики результатов освоения образовательных программ, в том числе в области искусств, физической культуры и спорта, по итогам мониторингов, проводимых организацией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26743"/>
                  </a:ext>
                </a:extLst>
              </a:tr>
              <a:tr h="30749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/>
                        <a:t>Постановление Правительства Российской Федерации от 5 августа 2013 года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Российской Федерации (</a:t>
                      </a:r>
                      <a:r>
                        <a:rPr lang="ru-RU" sz="1800" i="1" dirty="0"/>
                        <a:t>Постановление Правительства Российской Федерации от 5 августа 2013 г. № 662 «Об осуществлении мониторинга системы образования»)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08208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65446" y="606464"/>
            <a:ext cx="72015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b="1" dirty="0">
                <a:ea typeface="Calibri" panose="020F0502020204030204" pitchFamily="34" charset="0"/>
              </a:rPr>
              <a:t>2. Рассмотрение заявлений на аттестационной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25798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454066"/>
              </p:ext>
            </p:extLst>
          </p:nvPr>
        </p:nvGraphicFramePr>
        <p:xfrm>
          <a:off x="677863" y="2160588"/>
          <a:ext cx="85963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103156726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31123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355286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526932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408882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751" marR="74751"/>
                </a:tc>
                <a:extLst>
                  <a:ext uri="{0D108BD9-81ED-4DB2-BD59-A6C34878D82A}">
                    <a16:rowId xmlns:a16="http://schemas.microsoft.com/office/drawing/2014/main" val="279467984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58109"/>
              </p:ext>
            </p:extLst>
          </p:nvPr>
        </p:nvGraphicFramePr>
        <p:xfrm>
          <a:off x="486311" y="609600"/>
          <a:ext cx="112141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050">
                  <a:extLst>
                    <a:ext uri="{9D8B030D-6E8A-4147-A177-3AD203B41FA5}">
                      <a16:colId xmlns:a16="http://schemas.microsoft.com/office/drawing/2014/main" val="1033523559"/>
                    </a:ext>
                  </a:extLst>
                </a:gridCol>
                <a:gridCol w="5607050">
                  <a:extLst>
                    <a:ext uri="{9D8B030D-6E8A-4147-A177-3AD203B41FA5}">
                      <a16:colId xmlns:a16="http://schemas.microsoft.com/office/drawing/2014/main" val="893380010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ПЕРВАЯ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ВЫСШАЯ КВАЛИФИКАЦИОННАЯ КАТЕГОРИЯ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6053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выявление развитие у обучающихся способностей к научной (интеллектуальной), творческой, физкультурно-спортивной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выявление и развитие способностей обучающихся в научной (интеллектуальной), творческой, физкультурно-спортивной деятельности, а также их участия в олимпиадах, конкурсах, фестивалях, соревнованиях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64664"/>
                  </a:ext>
                </a:extLst>
              </a:tr>
              <a:tr h="1862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активное участие в работе методических объединений педагогических работников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личный вклад в повышение качества образования, совершенствование методов обучения и воспитания, и продуктивного использования новых образовательных технологий, транслирование в педагогических коллективах опыта практических результатов своей профессиональной деятельности, в том числе экспериментальной и инновационной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3979"/>
                  </a:ext>
                </a:extLst>
              </a:tr>
              <a:tr h="129936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активное участие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2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1647" y="530994"/>
            <a:ext cx="11188700" cy="620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dirty="0">
                <a:ea typeface="Calibri" panose="020F0502020204030204" pitchFamily="34" charset="0"/>
              </a:rPr>
              <a:t>Заявления аттестационной комиссией рассматривается в срок не более 30 календарных дней со дня получения. Педагогические работники имеют право не позднее чем за 5 рабочих дней до проведения заседания аттестационной комиссии направлять в аттестационную комиссию дополнительные сведения, характеризующие их профессиональную деятельность.</a:t>
            </a:r>
          </a:p>
          <a:p>
            <a:pPr indent="355600" algn="just"/>
            <a:endParaRPr lang="ru-RU" sz="2000" dirty="0">
              <a:ea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3. Вынесение решения аттестационной комиссией</a:t>
            </a:r>
          </a:p>
          <a:p>
            <a:pPr indent="444500" algn="just"/>
            <a:r>
              <a:rPr lang="ru-RU" sz="2000" dirty="0"/>
              <a:t>По результатам аттестации аттестационная комиссия принимает одно</a:t>
            </a:r>
            <a:br>
              <a:rPr lang="ru-RU" sz="2000" dirty="0"/>
            </a:br>
            <a:r>
              <a:rPr lang="ru-RU" sz="2000" dirty="0"/>
              <a:t>из следующих решений:</a:t>
            </a:r>
          </a:p>
          <a:p>
            <a:pPr algn="just">
              <a:tabLst>
                <a:tab pos="177800" algn="l"/>
              </a:tabLst>
            </a:pPr>
            <a:r>
              <a:rPr lang="ru-RU" sz="2000" dirty="0"/>
              <a:t>- установить первую квалификационную категорию, высшую квалификационную категорию (указывается должность педагогического работника, по которой устанавливается квалификационная категория);</a:t>
            </a:r>
          </a:p>
          <a:p>
            <a:pPr algn="just"/>
            <a:r>
              <a:rPr lang="ru-RU" sz="2000" dirty="0"/>
              <a:t>-   отказать в установлении первой квалификационной категории, высшей квалификационной категории (указывается должность, по которой педагогическому работнику отказывается в установлении квалификационной категории).</a:t>
            </a:r>
          </a:p>
          <a:p>
            <a:pPr lvl="0" indent="533400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</a:tabLst>
            </a:pPr>
            <a:r>
              <a:rPr lang="ru-RU" sz="2000" dirty="0"/>
              <a:t>Продолжительность аттестации для каждого педагогического работника</a:t>
            </a:r>
            <a:br>
              <a:rPr lang="ru-RU" sz="2000" dirty="0"/>
            </a:br>
            <a:r>
              <a:rPr lang="ru-RU" sz="2000" dirty="0"/>
              <a:t>от начала ее проведения и до принятия решения аттестационной комиссией составляет не более 60 календарных дней.</a:t>
            </a:r>
          </a:p>
          <a:p>
            <a:pPr indent="355600" algn="just"/>
            <a:endParaRPr lang="ru-RU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308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768</TotalTime>
  <Words>1166</Words>
  <Application>Microsoft Office PowerPoint</Application>
  <PresentationFormat>Широкоэкранный</PresentationFormat>
  <Paragraphs>69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Comic Sans MS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Nout1</dc:creator>
  <cp:lastModifiedBy>Спортивная Школа</cp:lastModifiedBy>
  <cp:revision>98</cp:revision>
  <dcterms:created xsi:type="dcterms:W3CDTF">2023-02-14T15:50:37Z</dcterms:created>
  <dcterms:modified xsi:type="dcterms:W3CDTF">2024-02-17T05:49:30Z</dcterms:modified>
</cp:coreProperties>
</file>