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4" r:id="rId4"/>
    <p:sldId id="265" r:id="rId5"/>
    <p:sldId id="266" r:id="rId6"/>
    <p:sldId id="268" r:id="rId7"/>
    <p:sldId id="269" r:id="rId8"/>
    <p:sldId id="267" r:id="rId9"/>
    <p:sldId id="270" r:id="rId10"/>
    <p:sldId id="27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2018 год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2.6959767731231855E-2"/>
                  <c:y val="-1.99760287654814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5624222314392365E-2"/>
                  <c:y val="-2.72681522370397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Работников (всего)</c:v>
                </c:pt>
                <c:pt idx="1">
                  <c:v>Рработников, оформивших листок нетрудоспособности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56</c:v>
                </c:pt>
                <c:pt idx="1">
                  <c:v>18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 год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2.4885939444214019E-2"/>
                  <c:y val="-1.59808230123851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5255244172869099E-2"/>
                  <c:y val="-1.85790555075012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Лист1!$A$2:$A$3</c:f>
              <c:strCache>
                <c:ptCount val="2"/>
                <c:pt idx="0">
                  <c:v>Работников (всего)</c:v>
                </c:pt>
                <c:pt idx="1">
                  <c:v>Рработников, оформивших листок нетрудоспособности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58</c:v>
                </c:pt>
                <c:pt idx="1">
                  <c:v>19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2020 год</c:v>
                </c:pt>
              </c:strCache>
            </c:strRef>
          </c:tx>
          <c:spPr>
            <a:solidFill>
              <a:srgbClr val="92D050">
                <a:alpha val="72000"/>
              </a:srgbClr>
            </a:solidFill>
          </c:spPr>
          <c:invertIfNegative val="0"/>
          <c:dLbls>
            <c:dLbl>
              <c:idx val="0"/>
              <c:layout>
                <c:manualLayout>
                  <c:x val="-1.4516798009124844E-2"/>
                  <c:y val="-2.28692498136094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3181252592285285E-2"/>
                  <c:y val="-1.45837418264299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Работников (всего)</c:v>
                </c:pt>
                <c:pt idx="1">
                  <c:v>Рработников, оформивших листок нетрудоспособности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58</c:v>
                </c:pt>
                <c:pt idx="1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556288"/>
        <c:axId val="4558208"/>
        <c:axId val="4589312"/>
      </c:bar3DChart>
      <c:catAx>
        <c:axId val="455628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4558208"/>
        <c:crosses val="autoZero"/>
        <c:auto val="1"/>
        <c:lblAlgn val="ctr"/>
        <c:lblOffset val="100"/>
        <c:noMultiLvlLbl val="0"/>
      </c:catAx>
      <c:valAx>
        <c:axId val="455820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556288"/>
        <c:crosses val="autoZero"/>
        <c:crossBetween val="between"/>
      </c:valAx>
      <c:serAx>
        <c:axId val="458931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4558208"/>
        <c:crosses val="autoZero"/>
      </c:serAx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0.57616</cdr:x>
      <cdr:y>0.10808</cdr:y>
    </cdr:from>
    <cdr:to>
      <cdr:x>0.62825</cdr:x>
      <cdr:y>0.27874</cdr:y>
    </cdr:to>
    <cdr:sp macro="" textlink="">
      <cdr:nvSpPr>
        <cdr:cNvPr id="2" name="Стрелка вниз 1"/>
        <cdr:cNvSpPr/>
      </cdr:nvSpPr>
      <cdr:spPr>
        <a:xfrm xmlns:a="http://schemas.openxmlformats.org/drawingml/2006/main">
          <a:off x="3528392" y="343551"/>
          <a:ext cx="318996" cy="542496"/>
        </a:xfrm>
        <a:prstGeom xmlns:a="http://schemas.openxmlformats.org/drawingml/2006/main" prst="downArrow">
          <a:avLst/>
        </a:prstGeom>
        <a:solidFill xmlns:a="http://schemas.openxmlformats.org/drawingml/2006/main">
          <a:srgbClr val="C00000">
            <a:alpha val="62000"/>
          </a:srgb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0.61144</cdr:x>
      <cdr:y>0.10808</cdr:y>
    </cdr:from>
    <cdr:to>
      <cdr:x>0.71562</cdr:x>
      <cdr:y>0.21846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3744416" y="343551"/>
          <a:ext cx="637992" cy="35087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20%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B0C0D-84F8-4220-BC36-21DCD96DD83E}" type="datetimeFigureOut">
              <a:rPr lang="ru-RU" smtClean="0"/>
              <a:t>13.07.2020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846F3-50B5-4C71-B170-422EC67358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1958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B0C0D-84F8-4220-BC36-21DCD96DD83E}" type="datetimeFigureOut">
              <a:rPr lang="ru-RU" smtClean="0"/>
              <a:t>13.07.2020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846F3-50B5-4C71-B170-422EC67358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0795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B0C0D-84F8-4220-BC36-21DCD96DD83E}" type="datetimeFigureOut">
              <a:rPr lang="ru-RU" smtClean="0"/>
              <a:t>13.07.2020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846F3-50B5-4C71-B170-422EC67358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511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B0C0D-84F8-4220-BC36-21DCD96DD83E}" type="datetimeFigureOut">
              <a:rPr lang="ru-RU" smtClean="0"/>
              <a:t>13.07.2020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846F3-50B5-4C71-B170-422EC67358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4703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B0C0D-84F8-4220-BC36-21DCD96DD83E}" type="datetimeFigureOut">
              <a:rPr lang="ru-RU" smtClean="0"/>
              <a:t>13.07.2020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846F3-50B5-4C71-B170-422EC67358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2524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B0C0D-84F8-4220-BC36-21DCD96DD83E}" type="datetimeFigureOut">
              <a:rPr lang="ru-RU" smtClean="0"/>
              <a:t>13.07.2020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846F3-50B5-4C71-B170-422EC67358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7005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B0C0D-84F8-4220-BC36-21DCD96DD83E}" type="datetimeFigureOut">
              <a:rPr lang="ru-RU" smtClean="0"/>
              <a:t>13.07.2020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846F3-50B5-4C71-B170-422EC67358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5081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B0C0D-84F8-4220-BC36-21DCD96DD83E}" type="datetimeFigureOut">
              <a:rPr lang="ru-RU" smtClean="0"/>
              <a:t>13.07.2020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846F3-50B5-4C71-B170-422EC67358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3153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B0C0D-84F8-4220-BC36-21DCD96DD83E}" type="datetimeFigureOut">
              <a:rPr lang="ru-RU" smtClean="0"/>
              <a:t>13.07.2020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846F3-50B5-4C71-B170-422EC67358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0836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B0C0D-84F8-4220-BC36-21DCD96DD83E}" type="datetimeFigureOut">
              <a:rPr lang="ru-RU" smtClean="0"/>
              <a:t>13.07.2020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846F3-50B5-4C71-B170-422EC67358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2232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B0C0D-84F8-4220-BC36-21DCD96DD83E}" type="datetimeFigureOut">
              <a:rPr lang="ru-RU" smtClean="0"/>
              <a:t>13.07.2020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846F3-50B5-4C71-B170-422EC67358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0937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CB0C0D-84F8-4220-BC36-21DCD96DD83E}" type="datetimeFigureOut">
              <a:rPr lang="ru-RU" smtClean="0"/>
              <a:t>13.07.2020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6846F3-50B5-4C71-B170-422EC67358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4859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1556792"/>
            <a:ext cx="7416824" cy="3493566"/>
          </a:xfrm>
          <a:noFill/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4800" b="1" cap="all" dirty="0" smtClean="0">
                <a:ln/>
                <a:solidFill>
                  <a:srgbClr val="FF0000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Программа ППО МБУ СШ</a:t>
            </a:r>
          </a:p>
          <a:p>
            <a:r>
              <a:rPr lang="ru-RU" sz="4800" b="1" cap="all" dirty="0" smtClean="0">
                <a:ln/>
                <a:solidFill>
                  <a:srgbClr val="FF0000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ПО </a:t>
            </a:r>
            <a:r>
              <a:rPr lang="ru-RU" sz="4800" b="1" cap="all" dirty="0">
                <a:ln/>
                <a:solidFill>
                  <a:srgbClr val="FF0000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ОРГАНИЗАЦИИ </a:t>
            </a:r>
          </a:p>
          <a:p>
            <a:r>
              <a:rPr lang="ru-RU" sz="4800" b="1" cap="all" dirty="0">
                <a:ln/>
                <a:solidFill>
                  <a:srgbClr val="FF0000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ФИЗКУЛЬТУРНО-СПОРТИВНОЙ РАБОТЫ </a:t>
            </a:r>
          </a:p>
          <a:p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99792" y="260648"/>
            <a:ext cx="57606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>
                <a:ln/>
                <a:solidFill>
                  <a:srgbClr val="002060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Муниципальное бюджетное учреждение</a:t>
            </a:r>
          </a:p>
          <a:p>
            <a:pPr algn="ctr"/>
            <a:r>
              <a:rPr lang="ru-RU" b="1" cap="all" dirty="0">
                <a:ln/>
                <a:solidFill>
                  <a:srgbClr val="002060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Спортивная школа</a:t>
            </a:r>
          </a:p>
          <a:p>
            <a:pPr algn="ctr"/>
            <a:r>
              <a:rPr lang="ru-RU" b="1" cap="all" dirty="0">
                <a:ln/>
                <a:solidFill>
                  <a:srgbClr val="002060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г</a:t>
            </a:r>
            <a:r>
              <a:rPr lang="ru-RU" b="1" cap="all" dirty="0" smtClean="0">
                <a:ln/>
                <a:solidFill>
                  <a:srgbClr val="002060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. Пыть-Ях</a:t>
            </a:r>
            <a:endParaRPr lang="ru-RU" b="1" cap="all" dirty="0">
              <a:ln/>
              <a:solidFill>
                <a:srgbClr val="002060"/>
              </a:solidFill>
              <a:effectLst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9" name="Рисунок 8" descr="C:\Users\Елена\Downloads\эмблема атлант (1)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32657"/>
            <a:ext cx="518232" cy="50405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1979712" y="5373216"/>
            <a:ext cx="67687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cap="all" dirty="0" smtClean="0">
                <a:ln/>
                <a:solidFill>
                  <a:srgbClr val="002060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Разработчики:</a:t>
            </a:r>
          </a:p>
          <a:p>
            <a:pPr algn="r"/>
            <a:r>
              <a:rPr lang="ru-RU" b="1" cap="all" dirty="0" smtClean="0">
                <a:ln/>
                <a:solidFill>
                  <a:srgbClr val="002060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Директор МБУ СШ       Вагин А.С.</a:t>
            </a:r>
          </a:p>
          <a:p>
            <a:pPr algn="r"/>
            <a:r>
              <a:rPr lang="ru-RU" b="1" cap="all" dirty="0" smtClean="0">
                <a:ln/>
                <a:solidFill>
                  <a:srgbClr val="002060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Старший инструктор-методист МБУ СШ     </a:t>
            </a:r>
            <a:r>
              <a:rPr lang="ru-RU" b="1" cap="all" dirty="0" smtClean="0">
                <a:ln/>
                <a:solidFill>
                  <a:srgbClr val="002060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b="1" cap="all" dirty="0" smtClean="0">
                <a:ln/>
                <a:solidFill>
                  <a:srgbClr val="002060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Ракина </a:t>
            </a:r>
            <a:r>
              <a:rPr lang="ru-RU" b="1" cap="all" dirty="0" smtClean="0">
                <a:ln/>
                <a:solidFill>
                  <a:srgbClr val="002060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Е.Л</a:t>
            </a:r>
          </a:p>
        </p:txBody>
      </p:sp>
    </p:spTree>
    <p:extLst>
      <p:ext uri="{BB962C8B-B14F-4D97-AF65-F5344CB8AC3E}">
        <p14:creationId xmlns:p14="http://schemas.microsoft.com/office/powerpoint/2010/main" val="1917539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2"/>
          <p:cNvSpPr txBox="1">
            <a:spLocks/>
          </p:cNvSpPr>
          <p:nvPr/>
        </p:nvSpPr>
        <p:spPr>
          <a:xfrm>
            <a:off x="1763688" y="1700808"/>
            <a:ext cx="7269151" cy="115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cap="all" dirty="0">
                <a:ln/>
                <a:solidFill>
                  <a:srgbClr val="002060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3. Укрепление здоровья, повышение производительности труда и стрессоустойчивости </a:t>
            </a:r>
            <a:r>
              <a:rPr lang="ru-RU" sz="2000" b="1" cap="all" dirty="0" smtClean="0">
                <a:ln/>
                <a:solidFill>
                  <a:srgbClr val="002060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сотрудников</a:t>
            </a:r>
            <a:endParaRPr lang="ru-RU" sz="2000" b="1" cap="all" dirty="0">
              <a:ln/>
              <a:solidFill>
                <a:srgbClr val="002060"/>
              </a:solidFill>
              <a:effectLst>
                <a:reflection blurRad="10000" stA="55000" endPos="48000" dist="500" dir="5400000" sy="-100000" algn="bl" rotWithShape="0"/>
              </a:effectLst>
            </a:endParaRPr>
          </a:p>
          <a:p>
            <a:r>
              <a:rPr lang="ru-RU" sz="2000" b="1" cap="all" dirty="0">
                <a:ln/>
                <a:solidFill>
                  <a:srgbClr val="002060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4. Снижение уровня заболеваемости сотрудников по итогам реализации </a:t>
            </a:r>
            <a:r>
              <a:rPr lang="ru-RU" sz="2000" b="1" cap="all" dirty="0" smtClean="0">
                <a:ln/>
                <a:solidFill>
                  <a:srgbClr val="002060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программы, </a:t>
            </a:r>
            <a:r>
              <a:rPr lang="ru-RU" sz="2000" b="1" cap="all" dirty="0">
                <a:ln/>
                <a:solidFill>
                  <a:srgbClr val="002060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в сравнении с предыдущим годом - 20</a:t>
            </a:r>
            <a:r>
              <a:rPr lang="ru-RU" sz="2000" b="1" cap="all" dirty="0" smtClean="0">
                <a:ln/>
                <a:solidFill>
                  <a:srgbClr val="002060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%</a:t>
            </a:r>
            <a:endParaRPr lang="ru-RU" sz="2000" b="1" cap="all" dirty="0">
              <a:ln/>
              <a:solidFill>
                <a:srgbClr val="002060"/>
              </a:solidFill>
              <a:effectLst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548680"/>
            <a:ext cx="8183266" cy="864096"/>
          </a:xfrm>
        </p:spPr>
        <p:txBody>
          <a:bodyPr>
            <a:normAutofit/>
          </a:bodyPr>
          <a:lstStyle/>
          <a:p>
            <a:r>
              <a:rPr lang="ru-RU" sz="4000" b="1" cap="all" dirty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Планируемые результаты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4010897738"/>
              </p:ext>
            </p:extLst>
          </p:nvPr>
        </p:nvGraphicFramePr>
        <p:xfrm>
          <a:off x="-468560" y="3374669"/>
          <a:ext cx="6123940" cy="34833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5220072" y="3933056"/>
            <a:ext cx="3601103" cy="259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800" b="1" cap="all" dirty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Все победы </a:t>
            </a:r>
            <a:endParaRPr lang="ru-RU" sz="2800" b="1" cap="all" dirty="0" smtClean="0">
              <a:ln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>
              <a:spcBef>
                <a:spcPct val="20000"/>
              </a:spcBef>
            </a:pPr>
            <a:r>
              <a:rPr lang="ru-RU" sz="2800" b="1" cap="all" dirty="0" smtClean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начинаются</a:t>
            </a:r>
            <a:endParaRPr lang="ru-RU" sz="2800" b="1" cap="all" dirty="0">
              <a:ln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>
              <a:spcBef>
                <a:spcPct val="20000"/>
              </a:spcBef>
            </a:pPr>
            <a:r>
              <a:rPr lang="ru-RU" sz="2800" b="1" cap="all" dirty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 с победы </a:t>
            </a:r>
          </a:p>
          <a:p>
            <a:pPr algn="ctr">
              <a:spcBef>
                <a:spcPct val="20000"/>
              </a:spcBef>
            </a:pPr>
            <a:r>
              <a:rPr lang="ru-RU" sz="2800" b="1" cap="all" dirty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над самим </a:t>
            </a:r>
            <a:endParaRPr lang="ru-RU" sz="2800" b="1" cap="all" dirty="0" smtClean="0">
              <a:ln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>
              <a:spcBef>
                <a:spcPct val="20000"/>
              </a:spcBef>
            </a:pPr>
            <a:r>
              <a:rPr lang="ru-RU" sz="2800" b="1" cap="all" dirty="0" smtClean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собой</a:t>
            </a:r>
            <a:r>
              <a:rPr lang="ru-RU" sz="2800" b="1" cap="all" dirty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994734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2"/>
          <p:cNvSpPr txBox="1">
            <a:spLocks/>
          </p:cNvSpPr>
          <p:nvPr/>
        </p:nvSpPr>
        <p:spPr>
          <a:xfrm>
            <a:off x="252822" y="3068960"/>
            <a:ext cx="8280920" cy="33843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400" b="1" cap="all" dirty="0" smtClean="0">
                <a:ln/>
                <a:solidFill>
                  <a:srgbClr val="002060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создание </a:t>
            </a:r>
            <a:r>
              <a:rPr lang="ru-RU" sz="2400" b="1" cap="all" dirty="0">
                <a:ln/>
                <a:solidFill>
                  <a:srgbClr val="002060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условий, способствующих формированию культуры здорового и безопасного образа жизни, стимулирование к повышению уровня физической </a:t>
            </a:r>
            <a:r>
              <a:rPr lang="ru-RU" sz="2400" b="1" cap="all" dirty="0" smtClean="0">
                <a:ln/>
                <a:solidFill>
                  <a:srgbClr val="002060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активности работников </a:t>
            </a:r>
            <a:r>
              <a:rPr lang="ru-RU" sz="2400" b="1" cap="all" dirty="0">
                <a:ln/>
                <a:solidFill>
                  <a:srgbClr val="002060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МБУ СШ средствами физической культуры и пропаганда здорового образа жизни через организацию физкультурно-спортивной работы в организациях муниципального образования г. </a:t>
            </a:r>
            <a:r>
              <a:rPr lang="ru-RU" sz="2400" b="1" cap="all" dirty="0" smtClean="0">
                <a:ln/>
                <a:solidFill>
                  <a:srgbClr val="002060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Пыть-Ях</a:t>
            </a:r>
            <a:endParaRPr lang="ru-RU" sz="2400" b="1" cap="all" dirty="0">
              <a:ln/>
              <a:solidFill>
                <a:srgbClr val="002060"/>
              </a:solidFill>
              <a:effectLst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1268760"/>
            <a:ext cx="8183266" cy="864096"/>
          </a:xfrm>
        </p:spPr>
        <p:txBody>
          <a:bodyPr>
            <a:normAutofit/>
          </a:bodyPr>
          <a:lstStyle/>
          <a:p>
            <a:r>
              <a:rPr lang="ru-RU" sz="4000" b="1" cap="all" dirty="0" smtClean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цель </a:t>
            </a:r>
            <a:r>
              <a:rPr lang="ru-RU" sz="4000" b="1" cap="all" dirty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программы</a:t>
            </a:r>
          </a:p>
        </p:txBody>
      </p:sp>
    </p:spTree>
    <p:extLst>
      <p:ext uri="{BB962C8B-B14F-4D97-AF65-F5344CB8AC3E}">
        <p14:creationId xmlns:p14="http://schemas.microsoft.com/office/powerpoint/2010/main" val="3929950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1268760"/>
            <a:ext cx="8183266" cy="864096"/>
          </a:xfrm>
        </p:spPr>
        <p:txBody>
          <a:bodyPr>
            <a:normAutofit/>
          </a:bodyPr>
          <a:lstStyle/>
          <a:p>
            <a:r>
              <a:rPr lang="ru-RU" sz="4000" b="1" cap="all" dirty="0" smtClean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задачи </a:t>
            </a:r>
            <a:r>
              <a:rPr lang="ru-RU" sz="4000" b="1" cap="all" dirty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программы</a:t>
            </a: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252822" y="2132856"/>
            <a:ext cx="8280920" cy="4464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800" b="1" cap="all" dirty="0" smtClean="0">
                <a:ln/>
                <a:solidFill>
                  <a:srgbClr val="002060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- </a:t>
            </a:r>
            <a:r>
              <a:rPr lang="ru-RU" sz="1800" b="1" cap="all" dirty="0">
                <a:ln/>
                <a:solidFill>
                  <a:srgbClr val="002060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популяризация здорового образа жизни;</a:t>
            </a:r>
          </a:p>
          <a:p>
            <a:pPr algn="l"/>
            <a:r>
              <a:rPr lang="ru-RU" sz="1800" b="1" cap="all" dirty="0">
                <a:ln/>
                <a:solidFill>
                  <a:srgbClr val="002060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 - охрана жизни и укрепление здоровья работников учреждения;</a:t>
            </a:r>
          </a:p>
          <a:p>
            <a:pPr algn="l"/>
            <a:r>
              <a:rPr lang="ru-RU" sz="1800" b="1" cap="all" dirty="0">
                <a:ln/>
                <a:solidFill>
                  <a:srgbClr val="002060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- формирование потребности в ежедневных физических упражнениях;</a:t>
            </a:r>
          </a:p>
          <a:p>
            <a:pPr algn="l"/>
            <a:r>
              <a:rPr lang="ru-RU" sz="1800" b="1" cap="all" dirty="0">
                <a:ln/>
                <a:solidFill>
                  <a:srgbClr val="002060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- формирование ответственности за свое здоровье у каждого работника учреждения;</a:t>
            </a:r>
          </a:p>
          <a:p>
            <a:pPr algn="l"/>
            <a:r>
              <a:rPr lang="ru-RU" sz="1800" b="1" cap="all" dirty="0">
                <a:ln/>
                <a:solidFill>
                  <a:srgbClr val="002060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- сохранение и укрепление психофизического здоровья каждого работника спортивной школы;</a:t>
            </a:r>
          </a:p>
          <a:p>
            <a:pPr algn="l"/>
            <a:r>
              <a:rPr lang="ru-RU" sz="1800" b="1" cap="all" dirty="0">
                <a:ln/>
                <a:solidFill>
                  <a:srgbClr val="002060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- снижение уровня заболеваемости, увеличению работоспособности и восстановление трудового потенциала работников учреждения;</a:t>
            </a:r>
          </a:p>
          <a:p>
            <a:pPr algn="l"/>
            <a:r>
              <a:rPr lang="ru-RU" sz="1800" b="1" cap="all" dirty="0">
                <a:ln/>
                <a:solidFill>
                  <a:srgbClr val="002060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- увеличение трудового долголетия работников учреждения;</a:t>
            </a:r>
          </a:p>
          <a:p>
            <a:pPr algn="l"/>
            <a:r>
              <a:rPr lang="ru-RU" sz="1800" b="1" cap="all" dirty="0">
                <a:ln/>
                <a:solidFill>
                  <a:srgbClr val="002060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- проведение мероприятий по оздоровлению, профилактике заболеваний и организации отдыха работников учреждения;</a:t>
            </a:r>
          </a:p>
          <a:p>
            <a:pPr algn="l"/>
            <a:r>
              <a:rPr lang="ru-RU" sz="1800" b="1" cap="all" dirty="0">
                <a:ln/>
                <a:solidFill>
                  <a:srgbClr val="002060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- повышение мотивации к формированию потребности в здоровом образе жизни и физической </a:t>
            </a:r>
            <a:r>
              <a:rPr lang="ru-RU" sz="1800" b="1" cap="all" dirty="0" smtClean="0">
                <a:ln/>
                <a:solidFill>
                  <a:srgbClr val="002060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активности</a:t>
            </a:r>
            <a:endParaRPr lang="ru-RU" sz="1800" b="1" cap="all" dirty="0">
              <a:ln/>
              <a:solidFill>
                <a:srgbClr val="002060"/>
              </a:solidFill>
              <a:effectLst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5457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1268760"/>
            <a:ext cx="8183266" cy="864096"/>
          </a:xfrm>
        </p:spPr>
        <p:txBody>
          <a:bodyPr>
            <a:normAutofit/>
          </a:bodyPr>
          <a:lstStyle/>
          <a:p>
            <a:r>
              <a:rPr lang="ru-RU" sz="4000" b="1" cap="all" dirty="0" smtClean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Формы работы</a:t>
            </a:r>
            <a:endParaRPr lang="ru-RU" sz="4000" b="1" cap="all" dirty="0">
              <a:ln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252822" y="3645024"/>
            <a:ext cx="7631546" cy="27363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400" b="1" cap="all" dirty="0">
                <a:ln/>
                <a:solidFill>
                  <a:srgbClr val="002060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- организация занятий сотрудников учреждения в свободное от трудовой деятельности время;</a:t>
            </a:r>
          </a:p>
          <a:p>
            <a:pPr algn="l"/>
            <a:r>
              <a:rPr lang="ru-RU" sz="2400" b="1" cap="all" dirty="0">
                <a:ln/>
                <a:solidFill>
                  <a:srgbClr val="002060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-  спортивные состязания по игровым видам спорта между командами сотрудников </a:t>
            </a:r>
            <a:r>
              <a:rPr lang="ru-RU" sz="2400" b="1" cap="all" dirty="0" smtClean="0">
                <a:ln/>
                <a:solidFill>
                  <a:srgbClr val="002060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учреждения</a:t>
            </a:r>
            <a:endParaRPr lang="ru-RU" sz="2400" b="1" cap="all" dirty="0">
              <a:ln/>
              <a:solidFill>
                <a:srgbClr val="002060"/>
              </a:solidFill>
              <a:effectLst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35137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2"/>
          <p:cNvSpPr txBox="1">
            <a:spLocks/>
          </p:cNvSpPr>
          <p:nvPr/>
        </p:nvSpPr>
        <p:spPr>
          <a:xfrm>
            <a:off x="289230" y="3789040"/>
            <a:ext cx="8290418" cy="23042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400" b="1" cap="all" dirty="0">
                <a:ln/>
                <a:solidFill>
                  <a:srgbClr val="002060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В программе принимают участие работники </a:t>
            </a:r>
            <a:endParaRPr lang="ru-RU" sz="2400" b="1" cap="all" dirty="0" smtClean="0">
              <a:ln/>
              <a:solidFill>
                <a:srgbClr val="002060"/>
              </a:solidFill>
              <a:effectLst>
                <a:reflection blurRad="10000" stA="55000" endPos="48000" dist="500" dir="5400000" sy="-100000" algn="bl" rotWithShape="0"/>
              </a:effectLst>
            </a:endParaRPr>
          </a:p>
          <a:p>
            <a:r>
              <a:rPr lang="ru-RU" sz="2400" b="1" cap="all" dirty="0" smtClean="0">
                <a:ln/>
                <a:solidFill>
                  <a:srgbClr val="002060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МБУ </a:t>
            </a:r>
            <a:r>
              <a:rPr lang="ru-RU" sz="2400" b="1" cap="all" dirty="0">
                <a:ln/>
                <a:solidFill>
                  <a:srgbClr val="002060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Спортивная школа</a:t>
            </a: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1268760"/>
            <a:ext cx="8183266" cy="864096"/>
          </a:xfrm>
        </p:spPr>
        <p:txBody>
          <a:bodyPr>
            <a:normAutofit/>
          </a:bodyPr>
          <a:lstStyle/>
          <a:p>
            <a:r>
              <a:rPr lang="ru-RU" sz="4000" b="1" cap="all" dirty="0" smtClean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Участники программы</a:t>
            </a:r>
            <a:endParaRPr lang="ru-RU" sz="4000" b="1" cap="all" dirty="0">
              <a:ln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65465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Елена\Desktop\изображение_viber_2020-01-15_09-43-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04241"/>
            <a:ext cx="2198590" cy="2931454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reflection blurRad="12700" stA="30000" endPos="30000" dist="5000" dir="5400000" sy="-100000" algn="bl" rotWithShape="0"/>
          </a:effectLst>
          <a:scene3d>
            <a:camera prst="obliqueBottomLeft"/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Елена\Desktop\изображение_viber_2020-01-15_09-17-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66594"/>
            <a:ext cx="2027375" cy="2703167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reflection blurRad="12700" stA="30000" endPos="30000" dist="5000" dir="5400000" sy="-100000" algn="bl" rotWithShape="0"/>
          </a:effectLst>
          <a:scene3d>
            <a:camera prst="obliqueBottomLeft"/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Елена\Desktop\изображение_viber_2020-01-15_09-43-0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04241"/>
            <a:ext cx="2160240" cy="2880321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reflection blurRad="12700" stA="30000" endPos="30000" dist="5000" dir="5400000" sy="-100000" algn="bl" rotWithShape="0"/>
          </a:effectLst>
          <a:scene3d>
            <a:camera prst="obliqueBottomLeft"/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Елена\Desktop\изображение_viber_2020-01-15_09-43-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4056" y="3393660"/>
            <a:ext cx="2283718" cy="3044957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reflection blurRad="12700" stA="30000" endPos="30000" dist="5000" dir="5400000" sy="-100000" algn="bl" rotWithShape="0"/>
          </a:effectLst>
          <a:scene3d>
            <a:camera prst="obliqueBottomLeft"/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Елена\Desktop\изображение_viber_2020-01-15_09-43-3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131" y="3393660"/>
            <a:ext cx="2283717" cy="3044957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reflection blurRad="12700" stA="30000" endPos="30000" dist="5000" dir="5400000" sy="-100000" algn="bl" rotWithShape="0"/>
          </a:effectLst>
          <a:scene3d>
            <a:camera prst="obliqueBottomLeft"/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4932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Елена\Desktop\изображение_viber_2020-01-15_09-22-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930" y="2583673"/>
            <a:ext cx="2469034" cy="1851776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reflection blurRad="12700" stA="30000" endPos="30000" dist="5000" dir="5400000" sy="-100000" algn="bl" rotWithShape="0"/>
          </a:effectLst>
          <a:scene3d>
            <a:camera prst="obliqueBottomLeft"/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Елена\Desktop\изображение_viber_2020-01-15_09-22-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590" y="4605152"/>
            <a:ext cx="906561" cy="2114086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reflection blurRad="12700" stA="30000" endPos="30000" dist="5000" dir="5400000" sy="-100000" algn="bl" rotWithShape="0"/>
          </a:effectLst>
          <a:scene3d>
            <a:camera prst="obliqueBottomLeft"/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Елена\Desktop\изображение_viber_2020-01-15_09-22-4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087" y="4954257"/>
            <a:ext cx="2517113" cy="1415877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reflection blurRad="12700" stA="30000" endPos="30000" dist="5000" dir="5400000" sy="-100000" algn="bl" rotWithShape="0"/>
          </a:effectLst>
          <a:scene3d>
            <a:camera prst="obliqueBottomLeft"/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Елена\Desktop\изображение_viber_2020-01-15_09-29-1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46" y="4917459"/>
            <a:ext cx="2260377" cy="1695282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reflection blurRad="12700" stA="30000" endPos="30000" dist="5000" dir="5400000" sy="-100000" algn="bl" rotWithShape="0"/>
          </a:effectLst>
          <a:scene3d>
            <a:camera prst="obliqueBottomLeft"/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Елена\Desktop\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823724"/>
            <a:ext cx="2304447" cy="1728335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reflection blurRad="12700" stA="30000" endPos="30000" dist="5000" dir="5400000" sy="-100000" algn="bl" rotWithShape="0"/>
          </a:effectLst>
          <a:scene3d>
            <a:camera prst="obliqueBottomLeft"/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Елена\Desktop\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51" y="2500828"/>
            <a:ext cx="2459765" cy="1844824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reflection blurRad="12700" stA="30000" endPos="30000" dist="5000" dir="5400000" sy="-100000" algn="bl" rotWithShape="0"/>
          </a:effectLst>
          <a:scene3d>
            <a:camera prst="obliqueBottomLeft"/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Елена\Desktop\изображение_viber_2020-01-15_09-29-2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477" y="2317512"/>
            <a:ext cx="3609534" cy="2117937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reflection blurRad="12700" stA="30000" endPos="30000" dist="5000" dir="5400000" sy="-100000" algn="bl" rotWithShape="0"/>
          </a:effectLst>
          <a:scene3d>
            <a:camera prst="obliqueBottomLeft"/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Елена\Desktop\изображение_viber_2020-01-15_10-02-05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3542899" cy="1992881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reflection blurRad="12700" stA="30000" endPos="30000" dist="5000" dir="5400000" sy="-100000" algn="bl" rotWithShape="0"/>
          </a:effectLst>
          <a:scene3d>
            <a:camera prst="obliqueBottomLeft"/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Users\Елена\Desktop\изображение_viber_2020-01-15_10-02-08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014" y="188640"/>
            <a:ext cx="3059832" cy="2000356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reflection blurRad="12700" stA="30000" endPos="30000" dist="5000" dir="5400000" sy="-100000" algn="bl" rotWithShape="0"/>
          </a:effectLst>
          <a:scene3d>
            <a:camera prst="obliqueBottomLeft"/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1558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2"/>
          <p:cNvSpPr txBox="1">
            <a:spLocks/>
          </p:cNvSpPr>
          <p:nvPr/>
        </p:nvSpPr>
        <p:spPr>
          <a:xfrm>
            <a:off x="237273" y="1700808"/>
            <a:ext cx="8290418" cy="50405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000" b="1" cap="all" dirty="0" smtClean="0">
                <a:ln/>
                <a:solidFill>
                  <a:srgbClr val="002060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1. В </a:t>
            </a:r>
            <a:r>
              <a:rPr lang="ru-RU" sz="2000" b="1" cap="all" dirty="0">
                <a:ln/>
                <a:solidFill>
                  <a:srgbClr val="002060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процессе реализации программы участники  должны:</a:t>
            </a:r>
          </a:p>
          <a:p>
            <a:pPr algn="l"/>
            <a:r>
              <a:rPr lang="ru-RU" sz="2000" b="1" cap="all" dirty="0">
                <a:ln/>
                <a:solidFill>
                  <a:srgbClr val="002060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-  владеть элементами игровых видов спорта;</a:t>
            </a:r>
          </a:p>
          <a:p>
            <a:pPr algn="l"/>
            <a:r>
              <a:rPr lang="ru-RU" sz="2000" b="1" cap="all" dirty="0">
                <a:ln/>
                <a:solidFill>
                  <a:srgbClr val="002060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- удовлетворять свои двигательные потребности в течение всего дня;</a:t>
            </a:r>
          </a:p>
          <a:p>
            <a:pPr algn="l"/>
            <a:r>
              <a:rPr lang="ru-RU" sz="2000" b="1" cap="all" dirty="0">
                <a:ln/>
                <a:solidFill>
                  <a:srgbClr val="002060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- владеть навыками тренировки своего организма;</a:t>
            </a:r>
          </a:p>
          <a:p>
            <a:pPr algn="l"/>
            <a:r>
              <a:rPr lang="ru-RU" sz="2000" b="1" cap="all" dirty="0">
                <a:ln/>
                <a:solidFill>
                  <a:srgbClr val="002060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- удовлетворить потребность в занятиях физической культурой и спортом;  </a:t>
            </a:r>
          </a:p>
          <a:p>
            <a:pPr algn="l"/>
            <a:r>
              <a:rPr lang="ru-RU" sz="2000" b="1" cap="all" dirty="0">
                <a:ln/>
                <a:solidFill>
                  <a:srgbClr val="002060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-  сформировать ценностное отношение к своему здоровью, здоровью близких и окружающих людей; </a:t>
            </a:r>
          </a:p>
          <a:p>
            <a:pPr algn="l"/>
            <a:r>
              <a:rPr lang="ru-RU" sz="2000" b="1" cap="all" dirty="0" smtClean="0">
                <a:ln/>
                <a:solidFill>
                  <a:srgbClr val="002060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- </a:t>
            </a:r>
            <a:r>
              <a:rPr lang="ru-RU" sz="2000" b="1" cap="all" dirty="0">
                <a:ln/>
                <a:solidFill>
                  <a:srgbClr val="002060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стремиться заботиться о своем здоровье;</a:t>
            </a:r>
          </a:p>
          <a:p>
            <a:pPr algn="l"/>
            <a:r>
              <a:rPr lang="ru-RU" sz="2000" b="1" cap="all" dirty="0">
                <a:ln/>
                <a:solidFill>
                  <a:srgbClr val="002060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- организовать спортивную игру, </a:t>
            </a:r>
          </a:p>
          <a:p>
            <a:pPr marL="342900" indent="-342900" algn="l">
              <a:buFontTx/>
              <a:buChar char="-"/>
            </a:pPr>
            <a:r>
              <a:rPr lang="ru-RU" sz="2000" b="1" cap="all" dirty="0" smtClean="0">
                <a:ln/>
                <a:solidFill>
                  <a:srgbClr val="002060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соблюдать </a:t>
            </a:r>
            <a:r>
              <a:rPr lang="ru-RU" sz="2000" b="1" cap="all" dirty="0">
                <a:ln/>
                <a:solidFill>
                  <a:srgbClr val="002060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правила поведения в спортивных </a:t>
            </a:r>
            <a:r>
              <a:rPr lang="ru-RU" sz="2000" b="1" cap="all" dirty="0" smtClean="0">
                <a:ln/>
                <a:solidFill>
                  <a:srgbClr val="002060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играх;</a:t>
            </a:r>
          </a:p>
          <a:p>
            <a:pPr marL="342900" indent="-342900" algn="l">
              <a:buFontTx/>
              <a:buChar char="-"/>
            </a:pPr>
            <a:r>
              <a:rPr lang="ru-RU" sz="2000" b="1" cap="all" dirty="0" smtClean="0">
                <a:ln/>
                <a:solidFill>
                  <a:srgbClr val="002060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определить </a:t>
            </a:r>
            <a:r>
              <a:rPr lang="ru-RU" sz="2000" b="1" cap="all" dirty="0">
                <a:ln/>
                <a:solidFill>
                  <a:srgbClr val="002060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для себя  установку на здоровый образ жизни и реализацию ее в реальном поведении и </a:t>
            </a:r>
            <a:r>
              <a:rPr lang="ru-RU" sz="2000" b="1" cap="all" dirty="0" smtClean="0">
                <a:ln/>
                <a:solidFill>
                  <a:srgbClr val="002060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поступках</a:t>
            </a:r>
            <a:endParaRPr lang="ru-RU" sz="2000" b="1" cap="all" dirty="0">
              <a:ln/>
              <a:solidFill>
                <a:srgbClr val="002060"/>
              </a:solidFill>
              <a:effectLst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548680"/>
            <a:ext cx="8183266" cy="864096"/>
          </a:xfrm>
        </p:spPr>
        <p:txBody>
          <a:bodyPr>
            <a:normAutofit/>
          </a:bodyPr>
          <a:lstStyle/>
          <a:p>
            <a:r>
              <a:rPr lang="ru-RU" sz="4000" b="1" cap="all" dirty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Планируемые результаты</a:t>
            </a:r>
          </a:p>
        </p:txBody>
      </p:sp>
    </p:spTree>
    <p:extLst>
      <p:ext uri="{BB962C8B-B14F-4D97-AF65-F5344CB8AC3E}">
        <p14:creationId xmlns:p14="http://schemas.microsoft.com/office/powerpoint/2010/main" val="185533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2"/>
          <p:cNvSpPr txBox="1">
            <a:spLocks/>
          </p:cNvSpPr>
          <p:nvPr/>
        </p:nvSpPr>
        <p:spPr>
          <a:xfrm>
            <a:off x="1763688" y="1700808"/>
            <a:ext cx="7269151" cy="115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cap="all" dirty="0" smtClean="0">
                <a:ln/>
                <a:solidFill>
                  <a:srgbClr val="002060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2. Количество проведенных </a:t>
            </a:r>
          </a:p>
          <a:p>
            <a:r>
              <a:rPr lang="ru-RU" sz="2000" b="1" cap="all" dirty="0" smtClean="0">
                <a:ln/>
                <a:solidFill>
                  <a:srgbClr val="002060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мероприятий </a:t>
            </a:r>
            <a:r>
              <a:rPr lang="ru-RU" sz="2000" b="1" cap="all" dirty="0">
                <a:ln/>
                <a:solidFill>
                  <a:srgbClr val="002060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- не менее </a:t>
            </a:r>
            <a:r>
              <a:rPr lang="ru-RU" sz="2000" b="1" cap="all" dirty="0" smtClean="0">
                <a:ln/>
                <a:solidFill>
                  <a:srgbClr val="002060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2</a:t>
            </a:r>
            <a:endParaRPr lang="ru-RU" sz="2000" b="1" cap="all" dirty="0">
              <a:ln/>
              <a:solidFill>
                <a:srgbClr val="002060"/>
              </a:solidFill>
              <a:effectLst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548680"/>
            <a:ext cx="8183266" cy="864096"/>
          </a:xfrm>
        </p:spPr>
        <p:txBody>
          <a:bodyPr>
            <a:normAutofit/>
          </a:bodyPr>
          <a:lstStyle/>
          <a:p>
            <a:r>
              <a:rPr lang="ru-RU" sz="4000" b="1" cap="all" dirty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Планируемые результаты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4189687"/>
              </p:ext>
            </p:extLst>
          </p:nvPr>
        </p:nvGraphicFramePr>
        <p:xfrm>
          <a:off x="179512" y="3068959"/>
          <a:ext cx="7848872" cy="317258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343418"/>
                <a:gridCol w="1888617"/>
                <a:gridCol w="2616837"/>
              </a:tblGrid>
              <a:tr h="782473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ru-RU" sz="1600" b="1" kern="1200" cap="all" dirty="0">
                          <a:ln/>
                          <a:solidFill>
                            <a:srgbClr val="002060"/>
                          </a:solidFill>
                          <a:effectLst>
                            <a:reflection blurRad="10000" stA="55000" endPos="48000" dist="500" dir="5400000" sy="-100000" algn="bl" rotWithShape="0"/>
                          </a:effectLst>
                          <a:latin typeface="+mn-lt"/>
                          <a:ea typeface="+mn-ea"/>
                          <a:cs typeface="+mn-cs"/>
                        </a:rPr>
                        <a:t>Наименование мероприятия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ru-RU" sz="1600" b="1" kern="1200" cap="all" dirty="0">
                          <a:ln/>
                          <a:solidFill>
                            <a:srgbClr val="002060"/>
                          </a:solidFill>
                          <a:effectLst>
                            <a:reflection blurRad="10000" stA="55000" endPos="48000" dist="500" dir="5400000" sy="-100000" algn="bl" rotWithShape="0"/>
                          </a:effectLst>
                          <a:latin typeface="+mn-lt"/>
                          <a:ea typeface="+mn-ea"/>
                          <a:cs typeface="+mn-cs"/>
                        </a:rPr>
                        <a:t>Сроки проведения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ru-RU" sz="1600" b="1" kern="1200" cap="all" dirty="0">
                          <a:ln/>
                          <a:solidFill>
                            <a:srgbClr val="002060"/>
                          </a:solidFill>
                          <a:effectLst>
                            <a:reflection blurRad="10000" stA="55000" endPos="48000" dist="500" dir="5400000" sy="-100000" algn="bl" rotWithShape="0"/>
                          </a:effectLst>
                          <a:latin typeface="+mn-lt"/>
                          <a:ea typeface="+mn-ea"/>
                          <a:cs typeface="+mn-cs"/>
                        </a:rPr>
                        <a:t>Ответственный</a:t>
                      </a:r>
                    </a:p>
                  </a:txBody>
                  <a:tcPr marL="68580" marR="68580" marT="0" marB="0" anchor="ctr">
                    <a:noFill/>
                  </a:tcPr>
                </a:tc>
              </a:tr>
              <a:tr h="1195055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ru-RU" sz="1600" b="1" kern="1200" cap="all" dirty="0">
                          <a:ln/>
                          <a:solidFill>
                            <a:srgbClr val="002060"/>
                          </a:solidFill>
                          <a:effectLst>
                            <a:reflection blurRad="10000" stA="55000" endPos="48000" dist="500" dir="5400000" sy="-100000" algn="bl" rotWithShape="0"/>
                          </a:effectLst>
                          <a:latin typeface="+mn-lt"/>
                          <a:ea typeface="+mn-ea"/>
                          <a:cs typeface="+mn-cs"/>
                        </a:rPr>
                        <a:t>Товарищеская игра по волейболу среди работников МБУ СШ «Весне – физкульт-ура!» 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ru-RU" sz="1600" b="1" kern="1200" cap="all" dirty="0">
                          <a:ln/>
                          <a:solidFill>
                            <a:srgbClr val="002060"/>
                          </a:solidFill>
                          <a:effectLst>
                            <a:reflection blurRad="10000" stA="55000" endPos="48000" dist="500" dir="5400000" sy="-100000" algn="bl" rotWithShape="0"/>
                          </a:effectLst>
                          <a:latin typeface="+mn-lt"/>
                          <a:ea typeface="+mn-ea"/>
                          <a:cs typeface="+mn-cs"/>
                        </a:rPr>
                        <a:t>Март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ru-RU" sz="1600" b="1" kern="1200" cap="all" dirty="0" smtClean="0">
                          <a:ln/>
                          <a:solidFill>
                            <a:srgbClr val="002060"/>
                          </a:solidFill>
                          <a:effectLst>
                            <a:reflection blurRad="10000" stA="55000" endPos="48000" dist="500" dir="5400000" sy="-100000" algn="bl" rotWithShape="0"/>
                          </a:effectLst>
                          <a:latin typeface="+mn-lt"/>
                          <a:ea typeface="+mn-ea"/>
                          <a:cs typeface="+mn-cs"/>
                        </a:rPr>
                        <a:t>Вагин </a:t>
                      </a:r>
                      <a:r>
                        <a:rPr lang="ru-RU" sz="1600" b="1" kern="1200" cap="all" dirty="0">
                          <a:ln/>
                          <a:solidFill>
                            <a:srgbClr val="002060"/>
                          </a:solidFill>
                          <a:effectLst>
                            <a:reflection blurRad="10000" stA="55000" endPos="48000" dist="500" dir="5400000" sy="-100000" algn="bl" rotWithShape="0"/>
                          </a:effectLst>
                          <a:latin typeface="+mn-lt"/>
                          <a:ea typeface="+mn-ea"/>
                          <a:cs typeface="+mn-cs"/>
                        </a:rPr>
                        <a:t>А.С.</a:t>
                      </a:r>
                    </a:p>
                  </a:txBody>
                  <a:tcPr marL="68580" marR="68580" marT="0" marB="0" anchor="ctr">
                    <a:noFill/>
                  </a:tcPr>
                </a:tc>
              </a:tr>
              <a:tr h="1195055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ru-RU" sz="1600" b="1" kern="1200" cap="all" dirty="0">
                          <a:ln/>
                          <a:solidFill>
                            <a:srgbClr val="002060"/>
                          </a:solidFill>
                          <a:effectLst>
                            <a:reflection blurRad="10000" stA="55000" endPos="48000" dist="500" dir="5400000" sy="-100000" algn="bl" rotWithShape="0"/>
                          </a:effectLst>
                          <a:latin typeface="+mn-lt"/>
                          <a:ea typeface="+mn-ea"/>
                          <a:cs typeface="+mn-cs"/>
                        </a:rPr>
                        <a:t>Товарищеская игра по волейболу среди работников МБУ СШ на призы Деда Мороза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ru-RU" sz="1600" b="1" kern="1200" cap="all">
                          <a:ln/>
                          <a:solidFill>
                            <a:srgbClr val="002060"/>
                          </a:solidFill>
                          <a:effectLst>
                            <a:reflection blurRad="10000" stA="55000" endPos="48000" dist="500" dir="5400000" sy="-100000" algn="bl" rotWithShape="0"/>
                          </a:effectLst>
                          <a:latin typeface="+mn-lt"/>
                          <a:ea typeface="+mn-ea"/>
                          <a:cs typeface="+mn-cs"/>
                        </a:rPr>
                        <a:t>Декабрь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ru-RU" sz="1600" b="1" kern="1200" cap="all" dirty="0" smtClean="0">
                          <a:ln/>
                          <a:solidFill>
                            <a:srgbClr val="002060"/>
                          </a:solidFill>
                          <a:effectLst>
                            <a:reflection blurRad="10000" stA="55000" endPos="48000" dist="500" dir="5400000" sy="-100000" algn="bl" rotWithShape="0"/>
                          </a:effectLst>
                          <a:latin typeface="+mn-lt"/>
                          <a:ea typeface="+mn-ea"/>
                          <a:cs typeface="+mn-cs"/>
                        </a:rPr>
                        <a:t>Вагин </a:t>
                      </a:r>
                      <a:r>
                        <a:rPr lang="ru-RU" sz="1600" b="1" kern="1200" cap="all" dirty="0">
                          <a:ln/>
                          <a:solidFill>
                            <a:srgbClr val="002060"/>
                          </a:solidFill>
                          <a:effectLst>
                            <a:reflection blurRad="10000" stA="55000" endPos="48000" dist="500" dir="5400000" sy="-100000" algn="bl" rotWithShape="0"/>
                          </a:effectLst>
                          <a:latin typeface="+mn-lt"/>
                          <a:ea typeface="+mn-ea"/>
                          <a:cs typeface="+mn-cs"/>
                        </a:rPr>
                        <a:t>А.С.</a:t>
                      </a:r>
                    </a:p>
                  </a:txBody>
                  <a:tcPr marL="68580" marR="68580" marT="0" marB="0" anchor="ctr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9730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</TotalTime>
  <Words>396</Words>
  <Application>Microsoft Office PowerPoint</Application>
  <PresentationFormat>Экран (4:3)</PresentationFormat>
  <Paragraphs>65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RePack by Diakov</cp:lastModifiedBy>
  <cp:revision>35</cp:revision>
  <dcterms:created xsi:type="dcterms:W3CDTF">2019-03-28T13:52:17Z</dcterms:created>
  <dcterms:modified xsi:type="dcterms:W3CDTF">2020-07-12T20:02:56Z</dcterms:modified>
</cp:coreProperties>
</file>