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1" r:id="rId4"/>
    <p:sldId id="265" r:id="rId5"/>
    <p:sldId id="272" r:id="rId6"/>
    <p:sldId id="267" r:id="rId7"/>
    <p:sldId id="260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793">
          <p15:clr>
            <a:srgbClr val="A4A3A4"/>
          </p15:clr>
        </p15:guide>
        <p15:guide id="5" pos="521">
          <p15:clr>
            <a:srgbClr val="A4A3A4"/>
          </p15:clr>
        </p15:guide>
        <p15:guide id="6" pos="5556">
          <p15:clr>
            <a:srgbClr val="A4A3A4"/>
          </p15:clr>
        </p15:guide>
        <p15:guide id="7" pos="3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9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632" y="108"/>
      </p:cViewPr>
      <p:guideLst>
        <p:guide orient="horz" pos="1797"/>
        <p:guide orient="horz" pos="890"/>
        <p:guide orient="horz" pos="4020"/>
        <p:guide pos="793"/>
        <p:guide pos="521"/>
        <p:guide pos="5556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40BA6-5E82-4896-9016-C18F58065DC9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E6684-E702-4FF8-838F-AE2E3265B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6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846387"/>
            <a:ext cx="4824536" cy="1470025"/>
          </a:xfrm>
        </p:spPr>
        <p:txBody>
          <a:bodyPr anchor="t" anchorCtr="0">
            <a:normAutofit/>
          </a:bodyPr>
          <a:lstStyle>
            <a:lvl1pPr algn="l">
              <a:defRPr sz="34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58888" y="5388456"/>
            <a:ext cx="4249216" cy="70484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Докладчик Дата</a:t>
            </a:r>
          </a:p>
        </p:txBody>
      </p:sp>
    </p:spTree>
    <p:extLst>
      <p:ext uri="{BB962C8B-B14F-4D97-AF65-F5344CB8AC3E}">
        <p14:creationId xmlns:p14="http://schemas.microsoft.com/office/powerpoint/2010/main" val="266730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 с подлож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846387"/>
            <a:ext cx="4824536" cy="1470025"/>
          </a:xfrm>
        </p:spPr>
        <p:txBody>
          <a:bodyPr anchor="t" anchorCtr="0">
            <a:normAutofit/>
          </a:bodyPr>
          <a:lstStyle>
            <a:lvl1pPr algn="l">
              <a:defRPr sz="34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58888" y="5388456"/>
            <a:ext cx="4249216" cy="70484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Докладчик Дата</a:t>
            </a:r>
          </a:p>
        </p:txBody>
      </p:sp>
    </p:spTree>
    <p:extLst>
      <p:ext uri="{BB962C8B-B14F-4D97-AF65-F5344CB8AC3E}">
        <p14:creationId xmlns:p14="http://schemas.microsoft.com/office/powerpoint/2010/main" val="416214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04776" y="2086249"/>
            <a:ext cx="5811440" cy="910704"/>
          </a:xfrm>
        </p:spPr>
        <p:txBody>
          <a:bodyPr anchor="t" anchorCtr="0">
            <a:normAutofit/>
          </a:bodyPr>
          <a:lstStyle>
            <a:lvl1pPr algn="l">
              <a:defRPr sz="2800" cap="none" baseline="0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01 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58888" y="3081660"/>
            <a:ext cx="4249216" cy="70484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Название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4129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ключите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846387"/>
            <a:ext cx="4824536" cy="1470025"/>
          </a:xfrm>
        </p:spPr>
        <p:txBody>
          <a:bodyPr anchor="t" anchorCtr="0">
            <a:normAutofit/>
          </a:bodyPr>
          <a:lstStyle>
            <a:lvl1pPr algn="l">
              <a:defRPr sz="34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58888" y="5172556"/>
            <a:ext cx="4249216" cy="1064756"/>
          </a:xfrm>
        </p:spPr>
        <p:txBody>
          <a:bodyPr>
            <a:norm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/>
              <a:t>Лужнецкая</a:t>
            </a:r>
            <a:r>
              <a:rPr lang="ru-RU" dirty="0"/>
              <a:t> наб., 8</a:t>
            </a:r>
          </a:p>
          <a:p>
            <a:r>
              <a:rPr lang="ru-RU" dirty="0"/>
              <a:t>Москва, РФ, 119991</a:t>
            </a:r>
          </a:p>
          <a:p>
            <a:r>
              <a:rPr lang="ru-RU" dirty="0"/>
              <a:t>www.olympic.ru</a:t>
            </a:r>
          </a:p>
        </p:txBody>
      </p:sp>
    </p:spTree>
    <p:extLst>
      <p:ext uri="{BB962C8B-B14F-4D97-AF65-F5344CB8AC3E}">
        <p14:creationId xmlns:p14="http://schemas.microsoft.com/office/powerpoint/2010/main" val="150651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полн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204" y="548680"/>
            <a:ext cx="4081140" cy="288032"/>
          </a:xfrm>
        </p:spPr>
        <p:txBody>
          <a:bodyPr anchor="t" anchorCtr="0">
            <a:normAutofit/>
          </a:bodyPr>
          <a:lstStyle>
            <a:lvl1pPr algn="l">
              <a:defRPr sz="1200" i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884368" y="557188"/>
            <a:ext cx="92204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F545478E-01CB-42AC-BEBE-3E1E090E8F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258888" y="1963738"/>
            <a:ext cx="7561262" cy="4318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1258888" y="2759720"/>
            <a:ext cx="3673475" cy="362203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7246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478E-01CB-42AC-BEBE-3E1E090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5328592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onstantia" panose="02030602050306030303" pitchFamily="18" charset="0"/>
              </a:rPr>
              <a:t>Международный стандарт по обработке результатов </a:t>
            </a:r>
            <a:r>
              <a:rPr lang="en-US" sz="2000" dirty="0" smtClean="0">
                <a:latin typeface="Constantia" panose="02030602050306030303" pitchFamily="18" charset="0"/>
              </a:rPr>
              <a:t>(ISRM)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4249216" cy="70484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Constantia" panose="02030602050306030303" pitchFamily="18" charset="0"/>
              </a:rPr>
              <a:t>Верёвкин</a:t>
            </a:r>
            <a:r>
              <a:rPr lang="ru-RU" dirty="0" smtClean="0">
                <a:latin typeface="Constantia" panose="02030602050306030303" pitchFamily="18" charset="0"/>
              </a:rPr>
              <a:t> М.А.</a:t>
            </a:r>
            <a:endParaRPr lang="ru-RU" dirty="0">
              <a:latin typeface="Constantia" panose="02030602050306030303" pitchFamily="18" charset="0"/>
            </a:endParaRPr>
          </a:p>
          <a:p>
            <a:r>
              <a:rPr lang="ru-RU" dirty="0" smtClean="0">
                <a:latin typeface="Constantia" panose="02030602050306030303" pitchFamily="18" charset="0"/>
              </a:rPr>
              <a:t>11 октября </a:t>
            </a:r>
            <a:r>
              <a:rPr lang="ru-RU" dirty="0" smtClean="0">
                <a:latin typeface="Constantia" panose="02030602050306030303" pitchFamily="18" charset="0"/>
              </a:rPr>
              <a:t>2019 года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94"/>
          <a:stretch/>
        </p:blipFill>
        <p:spPr>
          <a:xfrm>
            <a:off x="5362227" y="3491"/>
            <a:ext cx="3781774" cy="68646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"/>
            <a:ext cx="9144000" cy="68478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212" y="2852936"/>
            <a:ext cx="5112568" cy="1470025"/>
          </a:xfrm>
        </p:spPr>
        <p:txBody>
          <a:bodyPr>
            <a:normAutofit fontScale="90000"/>
          </a:bodyPr>
          <a:lstStyle/>
          <a:p>
            <a:r>
              <a:rPr lang="ru-RU" sz="2000" u="sng" dirty="0" smtClean="0">
                <a:latin typeface="Constantia" panose="02030602050306030303" pitchFamily="18" charset="0"/>
              </a:rPr>
              <a:t>ОПРЕДЕЛЕНИЯ</a:t>
            </a:r>
            <a:r>
              <a:rPr lang="ru-RU" sz="2000" u="sng" dirty="0" smtClean="0">
                <a:latin typeface="Constantia" panose="02030602050306030303" pitchFamily="18" charset="0"/>
              </a:rPr>
              <a:t/>
            </a:r>
            <a:br>
              <a:rPr lang="ru-RU" sz="2000" u="sng" dirty="0" smtClean="0">
                <a:latin typeface="Constantia" panose="02030602050306030303" pitchFamily="18" charset="0"/>
              </a:rPr>
            </a:br>
            <a:r>
              <a:rPr lang="ru-RU" sz="2000" u="sng" dirty="0" smtClean="0">
                <a:latin typeface="Constantia" panose="02030602050306030303" pitchFamily="18" charset="0"/>
              </a:rPr>
              <a:t/>
            </a:r>
            <a:br>
              <a:rPr lang="ru-RU" sz="2000" u="sng" dirty="0" smtClean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ИЗМЕНЁН </a:t>
            </a:r>
            <a:r>
              <a:rPr lang="ru-RU" sz="2000" dirty="0" smtClean="0">
                <a:latin typeface="Constantia" panose="02030602050306030303" pitchFamily="18" charset="0"/>
              </a:rPr>
              <a:t>ТЕРМИН «ОБРАБОТКА РЕЗУЛЬТАТОВ»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/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7 НОВЫХ ОПРЕДЕЛЕНИЙ, В ТОМ ЧИСЛЕ «ЭКСПЕРТНАЯ ГРУППА»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«ПАСПОРТ»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«ОТВЕТСТВЕННЫЙ ЗА ПАСПОРТ»</a:t>
            </a:r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70"/>
          <a:stretch/>
        </p:blipFill>
        <p:spPr>
          <a:xfrm>
            <a:off x="7092280" y="0"/>
            <a:ext cx="205172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4824536" cy="1470025"/>
          </a:xfrm>
        </p:spPr>
        <p:txBody>
          <a:bodyPr>
            <a:normAutofit fontScale="90000"/>
          </a:bodyPr>
          <a:lstStyle/>
          <a:p>
            <a:r>
              <a:rPr lang="ru-RU" sz="2000" u="sng" dirty="0" smtClean="0">
                <a:latin typeface="Constantia" panose="02030602050306030303" pitchFamily="18" charset="0"/>
              </a:rPr>
              <a:t>ВРЕМЕННЫЕ РАМКИ</a:t>
            </a:r>
            <a:r>
              <a:rPr lang="ru-RU" sz="2000" dirty="0" smtClean="0">
                <a:latin typeface="Constantia" panose="02030602050306030303" pitchFamily="18" charset="0"/>
              </a:rPr>
              <a:t/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6 МЕСЯЦЕВ С МОМЕНТА ПЕРЕСМОТРА ДО УВЕДОМЛЕНИЯ О РЕШЕНИИ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УДАЛЁН 10-ДНЕВНЫЙ СРОК ДЛЯ ПРЕДОСТАВЛЕНИЯ ИНФОРМАЦИИ ПО ПРОБЕ «б» </a:t>
            </a:r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94"/>
          <a:stretch/>
        </p:blipFill>
        <p:spPr>
          <a:xfrm>
            <a:off x="5362227" y="3491"/>
            <a:ext cx="3781774" cy="68646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"/>
            <a:ext cx="9144000" cy="68478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212" y="2852936"/>
            <a:ext cx="5112568" cy="1470025"/>
          </a:xfrm>
        </p:spPr>
        <p:txBody>
          <a:bodyPr>
            <a:normAutofit fontScale="90000"/>
          </a:bodyPr>
          <a:lstStyle/>
          <a:p>
            <a:r>
              <a:rPr lang="ru-RU" sz="2000" u="sng" dirty="0" smtClean="0">
                <a:latin typeface="Constantia" panose="02030602050306030303" pitchFamily="18" charset="0"/>
              </a:rPr>
              <a:t>2 СТУПЕНИ ПРОЦЕССА УВЕДОМЛЕНИЯ</a:t>
            </a:r>
            <a:br>
              <a:rPr lang="ru-RU" sz="2000" u="sng" dirty="0" smtClean="0">
                <a:latin typeface="Constantia" panose="02030602050306030303" pitchFamily="18" charset="0"/>
              </a:rPr>
            </a:br>
            <a:r>
              <a:rPr lang="ru-RU" sz="2000" u="sng" dirty="0">
                <a:latin typeface="Constantia" panose="02030602050306030303" pitchFamily="18" charset="0"/>
              </a:rPr>
              <a:t/>
            </a:r>
            <a:br>
              <a:rPr lang="ru-RU" sz="2000" u="sng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ЗАПРОС ДАЛЬНЕЙШЕЙ ИНФОРМАЦИИ/ДОКУМЕНТОВ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ОБЪЯСНЕНИЯ СПОРТСМЕНА/ДРУГОГО ЛИЦА ПЕРЕД ВЫНЕСЕНИЕМ САНКЦИЙ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СУЩЕСТВЕННОЕ СОДЕЙСТВИЕ И СОГЛАШЕНИЕ О ВЫНЕСЕНИИ РЕШЕНИЯ</a:t>
            </a:r>
            <a:endParaRPr lang="ru-RU" sz="2000" u="sng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70"/>
          <a:stretch/>
        </p:blipFill>
        <p:spPr>
          <a:xfrm>
            <a:off x="7092280" y="0"/>
            <a:ext cx="205172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4824536" cy="1470025"/>
          </a:xfrm>
        </p:spPr>
        <p:txBody>
          <a:bodyPr>
            <a:normAutofit fontScale="90000"/>
          </a:bodyPr>
          <a:lstStyle/>
          <a:p>
            <a:r>
              <a:rPr lang="ru-RU" sz="2000" u="sng" dirty="0" smtClean="0">
                <a:latin typeface="Constantia" panose="02030602050306030303" pitchFamily="18" charset="0"/>
              </a:rPr>
              <a:t>СЛУШАНИЯ</a:t>
            </a:r>
            <a:br>
              <a:rPr lang="ru-RU" sz="2000" u="sng" dirty="0" smtClean="0">
                <a:latin typeface="Constantia" panose="02030602050306030303" pitchFamily="18" charset="0"/>
              </a:rPr>
            </a:br>
            <a:r>
              <a:rPr lang="ru-RU" sz="2000" u="sng" dirty="0">
                <a:latin typeface="Constantia" panose="02030602050306030303" pitchFamily="18" charset="0"/>
              </a:rPr>
              <a:t/>
            </a:r>
            <a:br>
              <a:rPr lang="ru-RU" sz="2000" u="sng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НЕЗАВИСИМОСТЬ СУДЕБНЫХ КОЛЛЕГИЙ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1 СУДЬЯ/АРБИТР</a:t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</a:rPr>
              <a:t>ПУБЛИЧНЫЕ СЛУШАНИЯ</a:t>
            </a:r>
            <a:r>
              <a:rPr lang="ru-RU" sz="2000" u="sng" dirty="0" smtClean="0">
                <a:latin typeface="Constantia" panose="02030602050306030303" pitchFamily="18" charset="0"/>
              </a:rPr>
              <a:t/>
            </a:r>
            <a:br>
              <a:rPr lang="ru-RU" sz="2000" u="sng" dirty="0" smtClean="0">
                <a:latin typeface="Constantia" panose="02030602050306030303" pitchFamily="18" charset="0"/>
              </a:rPr>
            </a:br>
            <a:endParaRPr lang="ru-RU" sz="2000" u="sng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94"/>
          <a:stretch/>
        </p:blipFill>
        <p:spPr>
          <a:xfrm>
            <a:off x="5362227" y="3491"/>
            <a:ext cx="3781774" cy="68646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"/>
            <a:ext cx="9144000" cy="684784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4824536" cy="1470025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Constantia" panose="02030602050306030303" pitchFamily="18" charset="0"/>
              </a:rPr>
              <a:t>ПРИЛОЖЕНИЯ</a:t>
            </a:r>
            <a:br>
              <a:rPr lang="ru-RU" sz="1800" u="sng" dirty="0" smtClean="0">
                <a:latin typeface="Constantia" panose="02030602050306030303" pitchFamily="18" charset="0"/>
              </a:rPr>
            </a:br>
            <a:r>
              <a:rPr lang="ru-RU" sz="1800" u="sng" dirty="0">
                <a:latin typeface="Constantia" panose="02030602050306030303" pitchFamily="18" charset="0"/>
              </a:rPr>
              <a:t/>
            </a:r>
            <a:br>
              <a:rPr lang="ru-RU" sz="1800" u="sng" dirty="0">
                <a:latin typeface="Constantia" panose="02030602050306030303" pitchFamily="18" charset="0"/>
              </a:rPr>
            </a:br>
            <a:r>
              <a:rPr lang="ru-RU" sz="1800" dirty="0" smtClean="0">
                <a:latin typeface="Constantia" panose="02030602050306030303" pitchFamily="18" charset="0"/>
              </a:rPr>
              <a:t>А – ПЕРЕСМОТР ФАКТОВ НЕВЫПОЛНЕНИЯ ТРЕБОВАНИЙ ПРОЦЕДУРЫ ДОПИНГ-КОНТРОЛЯ</a:t>
            </a:r>
            <a:br>
              <a:rPr lang="ru-RU" sz="1800" dirty="0" smtClean="0">
                <a:latin typeface="Constantia" panose="02030602050306030303" pitchFamily="18" charset="0"/>
              </a:rPr>
            </a:br>
            <a:r>
              <a:rPr lang="ru-RU" sz="1800" dirty="0">
                <a:latin typeface="Constantia" panose="02030602050306030303" pitchFamily="18" charset="0"/>
              </a:rPr>
              <a:t/>
            </a:r>
            <a:br>
              <a:rPr lang="ru-RU" sz="1800" dirty="0">
                <a:latin typeface="Constantia" panose="02030602050306030303" pitchFamily="18" charset="0"/>
              </a:rPr>
            </a:br>
            <a:r>
              <a:rPr lang="ru-RU" sz="1800" dirty="0" smtClean="0">
                <a:latin typeface="Constantia" panose="02030602050306030303" pitchFamily="18" charset="0"/>
              </a:rPr>
              <a:t>В – ОБРАБОТКА РЕЗУЛЬТАТОВ ПРИ НАРУШЕНИИ ПОРЯДКА ПРЕДОСТАВЛЕНИЯ ИНФОРМАЦИИ О МЕСТОНАХОЖДЕНИИ</a:t>
            </a:r>
            <a:br>
              <a:rPr lang="ru-RU" sz="1800" dirty="0" smtClean="0">
                <a:latin typeface="Constantia" panose="02030602050306030303" pitchFamily="18" charset="0"/>
              </a:rPr>
            </a:br>
            <a:r>
              <a:rPr lang="ru-RU" sz="1800" dirty="0">
                <a:latin typeface="Constantia" panose="02030602050306030303" pitchFamily="18" charset="0"/>
              </a:rPr>
              <a:t/>
            </a:r>
            <a:br>
              <a:rPr lang="ru-RU" sz="1800" dirty="0">
                <a:latin typeface="Constantia" panose="02030602050306030303" pitchFamily="18" charset="0"/>
              </a:rPr>
            </a:br>
            <a:r>
              <a:rPr lang="ru-RU" sz="1800" dirty="0" smtClean="0">
                <a:latin typeface="Constantia" panose="02030602050306030303" pitchFamily="18" charset="0"/>
              </a:rPr>
              <a:t>С – ПРОЦЕДУРА РАБОТЫ С БИОПАСПОРТОМ</a:t>
            </a:r>
            <a:br>
              <a:rPr lang="ru-RU" sz="1800" dirty="0" smtClean="0">
                <a:latin typeface="Constantia" panose="02030602050306030303" pitchFamily="18" charset="0"/>
              </a:rPr>
            </a:br>
            <a:r>
              <a:rPr lang="ru-RU" sz="1800" dirty="0">
                <a:latin typeface="Constantia" panose="02030602050306030303" pitchFamily="18" charset="0"/>
              </a:rPr>
              <a:t/>
            </a:r>
            <a:br>
              <a:rPr lang="ru-RU" sz="1800" dirty="0">
                <a:latin typeface="Constantia" panose="02030602050306030303" pitchFamily="18" charset="0"/>
              </a:rPr>
            </a:br>
            <a:endParaRPr lang="ru-RU" sz="1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94"/>
          <a:stretch/>
        </p:blipFill>
        <p:spPr>
          <a:xfrm>
            <a:off x="5362227" y="3491"/>
            <a:ext cx="3781774" cy="68646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"/>
            <a:ext cx="9144000" cy="684784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4824536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/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dirty="0" smtClean="0">
                <a:latin typeface="Constantia" panose="02030602050306030303" pitchFamily="18" charset="0"/>
              </a:rPr>
              <a:t>СПАСИБО ЗА ВНИМАНИЕ!</a:t>
            </a:r>
            <a:endParaRPr lang="ru-RU" sz="2800" dirty="0">
              <a:latin typeface="Constantia" panose="02030602050306030303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5157192"/>
            <a:ext cx="4249216" cy="1064756"/>
          </a:xfrm>
        </p:spPr>
        <p:txBody>
          <a:bodyPr/>
          <a:lstStyle/>
          <a:p>
            <a:r>
              <a:rPr lang="ru-RU" dirty="0" err="1">
                <a:latin typeface="Constantia" panose="02030602050306030303" pitchFamily="18" charset="0"/>
              </a:rPr>
              <a:t>Лужнецкая</a:t>
            </a:r>
            <a:r>
              <a:rPr lang="ru-RU" dirty="0">
                <a:latin typeface="Constantia" panose="02030602050306030303" pitchFamily="18" charset="0"/>
              </a:rPr>
              <a:t> наб., 8</a:t>
            </a:r>
          </a:p>
          <a:p>
            <a:r>
              <a:rPr lang="ru-RU" dirty="0">
                <a:latin typeface="Constantia" panose="02030602050306030303" pitchFamily="18" charset="0"/>
              </a:rPr>
              <a:t>Москва, РФ, 119991</a:t>
            </a:r>
          </a:p>
          <a:p>
            <a:r>
              <a:rPr lang="ru-RU" dirty="0">
                <a:latin typeface="Constantia" panose="02030602050306030303" pitchFamily="18" charset="0"/>
              </a:rPr>
              <a:t>www.olympic.ru</a:t>
            </a:r>
          </a:p>
        </p:txBody>
      </p:sp>
    </p:spTree>
    <p:extLst>
      <p:ext uri="{BB962C8B-B14F-4D97-AF65-F5344CB8AC3E}">
        <p14:creationId xmlns:p14="http://schemas.microsoft.com/office/powerpoint/2010/main" val="25656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e486bd953e1c6193326da345493def413932d"/>
</p:tagLst>
</file>

<file path=ppt/theme/theme1.xml><?xml version="1.0" encoding="utf-8"?>
<a:theme xmlns:a="http://schemas.openxmlformats.org/drawingml/2006/main" name="Тема Office">
  <a:themeElements>
    <a:clrScheme name="OKR">
      <a:dk1>
        <a:srgbClr val="5C6E75"/>
      </a:dk1>
      <a:lt1>
        <a:sysClr val="window" lastClr="FFFFFF"/>
      </a:lt1>
      <a:dk2>
        <a:srgbClr val="5C6F76"/>
      </a:dk2>
      <a:lt2>
        <a:srgbClr val="0074BE"/>
      </a:lt2>
      <a:accent1>
        <a:srgbClr val="FAB319"/>
      </a:accent1>
      <a:accent2>
        <a:srgbClr val="00963E"/>
      </a:accent2>
      <a:accent3>
        <a:srgbClr val="E62142"/>
      </a:accent3>
      <a:accent4>
        <a:srgbClr val="0074BE"/>
      </a:accent4>
      <a:accent5>
        <a:srgbClr val="181716"/>
      </a:accent5>
      <a:accent6>
        <a:srgbClr val="5C6F76"/>
      </a:accent6>
      <a:hlink>
        <a:srgbClr val="0000FF"/>
      </a:hlink>
      <a:folHlink>
        <a:srgbClr val="800080"/>
      </a:folHlink>
    </a:clrScheme>
    <a:fontScheme name="OK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34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Constantia</vt:lpstr>
      <vt:lpstr>Тема Office</vt:lpstr>
      <vt:lpstr>Международный стандарт по обработке результатов (ISRM)</vt:lpstr>
      <vt:lpstr>ОПРЕДЕЛЕНИЯ  ИЗМЕНЁН ТЕРМИН «ОБРАБОТКА РЕЗУЛЬТАТОВ»  7 НОВЫХ ОПРЕДЕЛЕНИЙ, В ТОМ ЧИСЛЕ «ЭКСПЕРТНАЯ ГРУППА» «ПАСПОРТ» «ОТВЕТСТВЕННЫЙ ЗА ПАСПОРТ»</vt:lpstr>
      <vt:lpstr>ВРЕМЕННЫЕ РАМКИ  6 МЕСЯЦЕВ С МОМЕНТА ПЕРЕСМОТРА ДО УВЕДОМЛЕНИЯ О РЕШЕНИИ  УДАЛЁН 10-ДНЕВНЫЙ СРОК ДЛЯ ПРЕДОСТАВЛЕНИЯ ИНФОРМАЦИИ ПО ПРОБЕ «б» </vt:lpstr>
      <vt:lpstr>2 СТУПЕНИ ПРОЦЕССА УВЕДОМЛЕНИЯ  ЗАПРОС ДАЛЬНЕЙШЕЙ ИНФОРМАЦИИ/ДОКУМЕНТОВ  ОБЪЯСНЕНИЯ СПОРТСМЕНА/ДРУГОГО ЛИЦА ПЕРЕД ВЫНЕСЕНИЕМ САНКЦИЙ  СУЩЕСТВЕННОЕ СОДЕЙСТВИЕ И СОГЛАШЕНИЕ О ВЫНЕСЕНИИ РЕШЕНИЯ</vt:lpstr>
      <vt:lpstr>СЛУШАНИЯ  НЕЗАВИСИМОСТЬ СУДЕБНЫХ КОЛЛЕГИЙ  1 СУДЬЯ/АРБИТР  ПУБЛИЧНЫЕ СЛУШАНИЯ </vt:lpstr>
      <vt:lpstr>ПРИЛОЖЕНИЯ  А – ПЕРЕСМОТР ФАКТОВ НЕВЫПОЛНЕНИЯ ТРЕБОВАНИЙ ПРОЦЕДУРЫ ДОПИНГ-КОНТРОЛЯ  В – ОБРАБОТКА РЕЗУЛЬТАТОВ ПРИ НАРУШЕНИИ ПОРЯДКА ПРЕДОСТАВЛЕНИЯ ИНФОРМАЦИИ О МЕСТОНАХОЖДЕНИИ  С – ПРОЦЕДУРА РАБОТЫ С БИОПАСПОРТОМ  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Дубовский Дмитрий</dc:creator>
  <cp:lastModifiedBy>Веревкин Максим Анатольевич</cp:lastModifiedBy>
  <cp:revision>40</cp:revision>
  <dcterms:created xsi:type="dcterms:W3CDTF">2015-08-27T18:31:13Z</dcterms:created>
  <dcterms:modified xsi:type="dcterms:W3CDTF">2019-10-09T19:32:11Z</dcterms:modified>
</cp:coreProperties>
</file>